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8" r:id="rId2"/>
  </p:sldMasterIdLst>
  <p:notesMasterIdLst>
    <p:notesMasterId r:id="rId22"/>
  </p:notesMasterIdLst>
  <p:handoutMasterIdLst>
    <p:handoutMasterId r:id="rId23"/>
  </p:handoutMasterIdLst>
  <p:sldIdLst>
    <p:sldId id="280" r:id="rId3"/>
    <p:sldId id="384" r:id="rId4"/>
    <p:sldId id="383" r:id="rId5"/>
    <p:sldId id="347" r:id="rId6"/>
    <p:sldId id="364" r:id="rId7"/>
    <p:sldId id="365" r:id="rId8"/>
    <p:sldId id="366" r:id="rId9"/>
    <p:sldId id="374" r:id="rId10"/>
    <p:sldId id="368" r:id="rId11"/>
    <p:sldId id="369" r:id="rId12"/>
    <p:sldId id="370" r:id="rId13"/>
    <p:sldId id="371" r:id="rId14"/>
    <p:sldId id="375" r:id="rId15"/>
    <p:sldId id="376" r:id="rId16"/>
    <p:sldId id="377" r:id="rId17"/>
    <p:sldId id="386" r:id="rId18"/>
    <p:sldId id="389" r:id="rId19"/>
    <p:sldId id="390" r:id="rId20"/>
    <p:sldId id="391" r:id="rId21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7"/>
    <a:srgbClr val="8200A7"/>
    <a:srgbClr val="004376"/>
    <a:srgbClr val="E6E7E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9"/>
    <p:restoredTop sz="95274" autoAdjust="0"/>
  </p:normalViewPr>
  <p:slideViewPr>
    <p:cSldViewPr snapToGrid="0" snapToObjects="1" showGuides="1">
      <p:cViewPr varScale="1">
        <p:scale>
          <a:sx n="41" d="100"/>
          <a:sy n="41" d="100"/>
        </p:scale>
        <p:origin x="475" y="86"/>
      </p:cViewPr>
      <p:guideLst>
        <p:guide orient="horz" pos="4320"/>
        <p:guide pos="7633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napToObjects="1" showGuides="1">
      <p:cViewPr varScale="1">
        <p:scale>
          <a:sx n="86" d="100"/>
          <a:sy n="86" d="100"/>
        </p:scale>
        <p:origin x="3852" y="3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FFC7C-0376-E44D-ACA0-D60DC10B59F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6CEB7-CA9E-364F-BFA0-4F3CF7BA9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8E761-DF7A-4D7C-93D8-C18808C5C1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0D31A-EEB8-4EC4-9F74-CAB1A964D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61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8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3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9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98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5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0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36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references used in the project have been really useful.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8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references used in the project have been really useful.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89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references used in the project have been really useful.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69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references used in the project have been really useful.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7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9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7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5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69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D31A-EEB8-4EC4-9F74-CAB1A964DF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1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58546" y="1469850"/>
            <a:ext cx="11636376" cy="120951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/>
            </a:lvl1pPr>
            <a:lvl2pPr marL="1257300" indent="-342900">
              <a:buFont typeface="Symbol" panose="05050102010706020507" pitchFamily="18" charset="2"/>
              <a:buChar char="-"/>
              <a:defRPr sz="3200"/>
            </a:lvl2pPr>
            <a:lvl3pPr marL="2114550" indent="-285750">
              <a:buFont typeface="Arial" panose="020B0604020202020204" pitchFamily="34" charset="0"/>
              <a:buChar char="•"/>
              <a:defRPr sz="3200"/>
            </a:lvl3pPr>
            <a:lvl4pPr marL="3028950" indent="-285750">
              <a:buFont typeface="Symbol" panose="05050102010706020507" pitchFamily="18" charset="2"/>
              <a:buChar char="-"/>
              <a:defRPr sz="3200"/>
            </a:lvl4pPr>
            <a:lvl5pPr marL="3943350" indent="-285750">
              <a:buFont typeface="Courier New" panose="02070309020205020404" pitchFamily="49" charset="0"/>
              <a:buChar char="o"/>
              <a:defRPr sz="32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1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1929145" y="1469850"/>
            <a:ext cx="12247937" cy="120951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/>
            </a:lvl1pPr>
            <a:lvl2pPr marL="1257300" indent="-342900">
              <a:buFont typeface="Symbol" panose="05050102010706020507" pitchFamily="18" charset="2"/>
              <a:buChar char="-"/>
              <a:defRPr sz="3200"/>
            </a:lvl2pPr>
            <a:lvl3pPr marL="2114550" indent="-285750">
              <a:buFont typeface="Arial" panose="020B0604020202020204" pitchFamily="34" charset="0"/>
              <a:buChar char="•"/>
              <a:defRPr sz="3200"/>
            </a:lvl3pPr>
            <a:lvl4pPr marL="3028950" indent="-285750">
              <a:buFont typeface="Symbol" panose="05050102010706020507" pitchFamily="18" charset="2"/>
              <a:buChar char="-"/>
              <a:defRPr sz="3200"/>
            </a:lvl4pPr>
            <a:lvl5pPr marL="3943350" indent="-285750">
              <a:buFont typeface="Courier New" panose="02070309020205020404" pitchFamily="49" charset="0"/>
              <a:buChar char="o"/>
              <a:defRPr sz="32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0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451294"/>
            <a:ext cx="7737487" cy="1226470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1282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332201" y="1417738"/>
            <a:ext cx="8054975" cy="1229826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" y="1417738"/>
            <a:ext cx="8054975" cy="1229826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66101" y="1417738"/>
            <a:ext cx="8054975" cy="1229826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0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58545" y="7660932"/>
            <a:ext cx="24060472" cy="59040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/>
            </a:lvl1pPr>
            <a:lvl2pPr marL="1257300" indent="-342900">
              <a:buFont typeface="Symbol" panose="05050102010706020507" pitchFamily="18" charset="2"/>
              <a:buChar char="-"/>
              <a:defRPr sz="3200"/>
            </a:lvl2pPr>
            <a:lvl3pPr marL="2114550" indent="-285750">
              <a:buFont typeface="Arial" panose="020B0604020202020204" pitchFamily="34" charset="0"/>
              <a:buChar char="•"/>
              <a:defRPr sz="3200"/>
            </a:lvl3pPr>
            <a:lvl4pPr marL="3028950" indent="-285750">
              <a:buFont typeface="Symbol" panose="05050102010706020507" pitchFamily="18" charset="2"/>
              <a:buChar char="-"/>
              <a:defRPr sz="3200"/>
            </a:lvl4pPr>
            <a:lvl5pPr marL="3943350" indent="-285750">
              <a:buFont typeface="Courier New" panose="02070309020205020404" pitchFamily="49" charset="0"/>
              <a:buChar char="o"/>
              <a:defRPr sz="32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8545" y="1501623"/>
            <a:ext cx="24060472" cy="598973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1810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80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8255001"/>
            <a:ext cx="24387177" cy="5461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fld id="{EAA6F927-413B-443D-B3C2-4ED204737E4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699483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737487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fld id="{EAA6F927-413B-443D-B3C2-4ED204737E4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54897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7766" y="1469851"/>
            <a:ext cx="11601988" cy="1089632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1929145" y="1469850"/>
            <a:ext cx="12247937" cy="108963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/>
            </a:lvl1pPr>
            <a:lvl2pPr marL="1257300" indent="-342900">
              <a:buFont typeface="Symbol" panose="05050102010706020507" pitchFamily="18" charset="2"/>
              <a:buChar char="-"/>
              <a:defRPr sz="3200"/>
            </a:lvl2pPr>
            <a:lvl3pPr marL="2114550" indent="-285750">
              <a:buFont typeface="Arial" panose="020B0604020202020204" pitchFamily="34" charset="0"/>
              <a:buChar char="•"/>
              <a:defRPr sz="3200"/>
            </a:lvl3pPr>
            <a:lvl4pPr marL="3028950" indent="-285750">
              <a:buFont typeface="Symbol" panose="05050102010706020507" pitchFamily="18" charset="2"/>
              <a:buChar char="-"/>
              <a:defRPr sz="3200"/>
            </a:lvl4pPr>
            <a:lvl5pPr marL="3943350" indent="-285750">
              <a:buFont typeface="Courier New" panose="02070309020205020404" pitchFamily="49" charset="0"/>
              <a:buChar char="o"/>
              <a:defRPr sz="32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58546" y="1469850"/>
            <a:ext cx="11636376" cy="120951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/>
            </a:lvl1pPr>
            <a:lvl2pPr marL="1257300" indent="-342900">
              <a:buFont typeface="Symbol" panose="05050102010706020507" pitchFamily="18" charset="2"/>
              <a:buChar char="-"/>
              <a:defRPr sz="3200"/>
            </a:lvl2pPr>
            <a:lvl3pPr marL="2114550" indent="-285750">
              <a:buFont typeface="Arial" panose="020B0604020202020204" pitchFamily="34" charset="0"/>
              <a:buChar char="•"/>
              <a:defRPr sz="3200"/>
            </a:lvl3pPr>
            <a:lvl4pPr marL="3028950" indent="-285750">
              <a:buFont typeface="Symbol" panose="05050102010706020507" pitchFamily="18" charset="2"/>
              <a:buChar char="-"/>
              <a:defRPr sz="3200"/>
            </a:lvl4pPr>
            <a:lvl5pPr marL="3943350" indent="-285750">
              <a:buFont typeface="Courier New" panose="02070309020205020404" pitchFamily="49" charset="0"/>
              <a:buChar char="o"/>
              <a:defRPr sz="32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6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1929145" y="1469850"/>
            <a:ext cx="12247937" cy="120951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/>
            </a:lvl1pPr>
            <a:lvl2pPr marL="1257300" indent="-342900">
              <a:buFont typeface="Symbol" panose="05050102010706020507" pitchFamily="18" charset="2"/>
              <a:buChar char="-"/>
              <a:defRPr sz="3200"/>
            </a:lvl2pPr>
            <a:lvl3pPr marL="2114550" indent="-285750">
              <a:buFont typeface="Arial" panose="020B0604020202020204" pitchFamily="34" charset="0"/>
              <a:buChar char="•"/>
              <a:defRPr sz="3200"/>
            </a:lvl3pPr>
            <a:lvl4pPr marL="3028950" indent="-285750">
              <a:buFont typeface="Symbol" panose="05050102010706020507" pitchFamily="18" charset="2"/>
              <a:buChar char="-"/>
              <a:defRPr sz="3200"/>
            </a:lvl4pPr>
            <a:lvl5pPr marL="3943350" indent="-285750">
              <a:buFont typeface="Courier New" panose="02070309020205020404" pitchFamily="49" charset="0"/>
              <a:buChar char="o"/>
              <a:defRPr sz="32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3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58545" y="7660932"/>
            <a:ext cx="24060472" cy="59040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/>
            </a:lvl1pPr>
            <a:lvl2pPr marL="1257300" indent="-342900">
              <a:buFont typeface="Symbol" panose="05050102010706020507" pitchFamily="18" charset="2"/>
              <a:buChar char="-"/>
              <a:defRPr sz="3200"/>
            </a:lvl2pPr>
            <a:lvl3pPr marL="2114550" indent="-285750">
              <a:buFont typeface="Arial" panose="020B0604020202020204" pitchFamily="34" charset="0"/>
              <a:buChar char="•"/>
              <a:defRPr sz="3200"/>
            </a:lvl3pPr>
            <a:lvl4pPr marL="3028950" indent="-285750">
              <a:buFont typeface="Symbol" panose="05050102010706020507" pitchFamily="18" charset="2"/>
              <a:buChar char="-"/>
              <a:defRPr sz="3200"/>
            </a:lvl4pPr>
            <a:lvl5pPr marL="3943350" indent="-285750">
              <a:buFont typeface="Courier New" panose="02070309020205020404" pitchFamily="49" charset="0"/>
              <a:buChar char="o"/>
              <a:defRPr sz="32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8545" y="1501623"/>
            <a:ext cx="24060472" cy="598973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9052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2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8255001"/>
            <a:ext cx="24387177" cy="5461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fld id="{EAA6F927-413B-443D-B3C2-4ED204737E4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26710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>
                <a:latin typeface="+mn-lt"/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1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algn="ctr">
              <a:defRPr sz="7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7766" y="1469851"/>
            <a:ext cx="11601988" cy="1089632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1929145" y="1469850"/>
            <a:ext cx="12247937" cy="108963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/>
            </a:lvl1pPr>
            <a:lvl2pPr marL="1257300" indent="-342900">
              <a:buFont typeface="Symbol" panose="05050102010706020507" pitchFamily="18" charset="2"/>
              <a:buChar char="-"/>
              <a:defRPr sz="3200"/>
            </a:lvl2pPr>
            <a:lvl3pPr marL="2114550" indent="-285750">
              <a:buFont typeface="Arial" panose="020B0604020202020204" pitchFamily="34" charset="0"/>
              <a:buChar char="•"/>
              <a:defRPr sz="3200"/>
            </a:lvl3pPr>
            <a:lvl4pPr marL="3028950" indent="-285750">
              <a:buFont typeface="Symbol" panose="05050102010706020507" pitchFamily="18" charset="2"/>
              <a:buChar char="-"/>
              <a:defRPr sz="3200"/>
            </a:lvl4pPr>
            <a:lvl5pPr marL="3943350" indent="-285750">
              <a:buFont typeface="Courier New" panose="02070309020205020404" pitchFamily="49" charset="0"/>
              <a:buChar char="o"/>
              <a:defRPr sz="32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157588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1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0" y="213779"/>
            <a:ext cx="2943615" cy="10110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623" y="122544"/>
            <a:ext cx="3112110" cy="1102249"/>
          </a:xfrm>
          <a:prstGeom prst="rect">
            <a:avLst/>
          </a:prstGeom>
        </p:spPr>
      </p:pic>
      <p:cxnSp>
        <p:nvCxnSpPr>
          <p:cNvPr id="6" name="Gerade Verbindung 2"/>
          <p:cNvCxnSpPr/>
          <p:nvPr userDrawn="1"/>
        </p:nvCxnSpPr>
        <p:spPr>
          <a:xfrm>
            <a:off x="0" y="1329686"/>
            <a:ext cx="24387175" cy="0"/>
          </a:xfrm>
          <a:prstGeom prst="line">
            <a:avLst/>
          </a:prstGeom>
          <a:ln w="762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 userDrawn="1"/>
        </p:nvSpPr>
        <p:spPr>
          <a:xfrm>
            <a:off x="1086964" y="12795805"/>
            <a:ext cx="3079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b="1" spc="-150" dirty="0">
                <a:solidFill>
                  <a:srgbClr val="8200A7"/>
                </a:solidFill>
                <a:latin typeface="Raleway" panose="020B0503030101060003" pitchFamily="34" charset="0"/>
              </a:rPr>
              <a:t>2023 - Hamburg</a:t>
            </a:r>
          </a:p>
        </p:txBody>
      </p:sp>
      <p:cxnSp>
        <p:nvCxnSpPr>
          <p:cNvPr id="11" name="Gerade Verbindung 2"/>
          <p:cNvCxnSpPr/>
          <p:nvPr userDrawn="1"/>
        </p:nvCxnSpPr>
        <p:spPr>
          <a:xfrm>
            <a:off x="0" y="12521998"/>
            <a:ext cx="24387175" cy="0"/>
          </a:xfrm>
          <a:prstGeom prst="line">
            <a:avLst/>
          </a:prstGeom>
          <a:ln w="762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22092857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2" r:id="rId2"/>
    <p:sldLayoutId id="2147483683" r:id="rId3"/>
    <p:sldLayoutId id="2147483684" r:id="rId4"/>
    <p:sldLayoutId id="2147483681" r:id="rId5"/>
    <p:sldLayoutId id="2147483685" r:id="rId6"/>
    <p:sldLayoutId id="2147483686" r:id="rId7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6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0" y="213779"/>
            <a:ext cx="2943615" cy="10110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623" y="122544"/>
            <a:ext cx="3112110" cy="1102249"/>
          </a:xfrm>
          <a:prstGeom prst="rect">
            <a:avLst/>
          </a:prstGeom>
        </p:spPr>
      </p:pic>
      <p:cxnSp>
        <p:nvCxnSpPr>
          <p:cNvPr id="6" name="Gerade Verbindung 2"/>
          <p:cNvCxnSpPr/>
          <p:nvPr userDrawn="1"/>
        </p:nvCxnSpPr>
        <p:spPr>
          <a:xfrm>
            <a:off x="0" y="1329686"/>
            <a:ext cx="24387175" cy="0"/>
          </a:xfrm>
          <a:prstGeom prst="line">
            <a:avLst/>
          </a:prstGeom>
          <a:ln w="762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2"/>
          <p:cNvCxnSpPr/>
          <p:nvPr userDrawn="1"/>
        </p:nvCxnSpPr>
        <p:spPr>
          <a:xfrm>
            <a:off x="0" y="12521998"/>
            <a:ext cx="24387175" cy="0"/>
          </a:xfrm>
          <a:prstGeom prst="line">
            <a:avLst/>
          </a:prstGeom>
          <a:ln w="762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21475158" y="12777960"/>
            <a:ext cx="123539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002060"/>
                </a:solidFill>
              </a:defRPr>
            </a:lvl1pPr>
          </a:lstStyle>
          <a:p>
            <a:fld id="{88FA33DF-013A-4814-8F0B-5643C959FB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0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6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8741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8741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FA33DF-013A-4814-8F0B-5643C959FBD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050" y="4481948"/>
            <a:ext cx="17164180" cy="1538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474" y="7589718"/>
            <a:ext cx="17090673" cy="35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FA33DF-013A-4814-8F0B-5643C959FBD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89" y="1565011"/>
            <a:ext cx="15314189" cy="72647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4224" y="8489912"/>
            <a:ext cx="4035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11: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Corner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56" y="8938680"/>
            <a:ext cx="14848287" cy="35211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14224" y="12064247"/>
            <a:ext cx="479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19284" y="3782696"/>
            <a:ext cx="616430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buFont typeface="Wingdings" panose="05000000000000000000" pitchFamily="2" charset="2"/>
              <a:buChar char="Ø"/>
            </a:pP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Temperatures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0°, 27°, 60°</a:t>
            </a:r>
          </a:p>
          <a:p>
            <a:pPr marL="342900" indent="-342900" defTabSz="914400">
              <a:buFont typeface="Wingdings" panose="05000000000000000000" pitchFamily="2" charset="2"/>
              <a:buChar char="Ø"/>
            </a:pP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Corners</a:t>
            </a:r>
          </a:p>
          <a:p>
            <a:pPr marL="800100" lvl="1" indent="-342900" defTabSz="914400">
              <a:buFont typeface="Wingdings" panose="05000000000000000000" pitchFamily="2" charset="2"/>
              <a:buChar char="Ø"/>
            </a:pP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(normal NMOS normal PMOS)</a:t>
            </a:r>
          </a:p>
          <a:p>
            <a:pPr marL="800100" lvl="1" indent="-342900" defTabSz="914400">
              <a:buFont typeface="Wingdings" panose="05000000000000000000" pitchFamily="2" charset="2"/>
              <a:buChar char="Ø"/>
            </a:pP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WS(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NMOS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PMOS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 defTabSz="914400">
              <a:buFont typeface="Wingdings" panose="05000000000000000000" pitchFamily="2" charset="2"/>
              <a:buChar char="Ø"/>
            </a:pP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WP(</a:t>
            </a:r>
            <a:r>
              <a:rPr lang="nn-NO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nn-NO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NMOS </a:t>
            </a:r>
            <a:r>
              <a:rPr lang="nn-NO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PMOS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defTabSz="914400">
              <a:buFont typeface="Wingdings" panose="05000000000000000000" pitchFamily="2" charset="2"/>
              <a:buChar char="Ø"/>
            </a:pP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(Thermal Noise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defTabSz="914400">
              <a:buFont typeface="Wingdings" panose="05000000000000000000" pitchFamily="2" charset="2"/>
              <a:buChar char="Ø"/>
            </a:pP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IRN = 12.47</a:t>
            </a:r>
            <a:r>
              <a:rPr lang="de-DE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 /√Hz</a:t>
            </a:r>
            <a:endParaRPr lang="de-DE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de-DE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el 3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</p:spPr>
        <p:txBody>
          <a:bodyPr/>
          <a:lstStyle/>
          <a:p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Lateral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-Input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925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FA33DF-013A-4814-8F0B-5643C959FB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4958863" y="33556"/>
            <a:ext cx="14201592" cy="1249960"/>
          </a:xfrm>
        </p:spPr>
        <p:txBody>
          <a:bodyPr/>
          <a:lstStyle/>
          <a:p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Lateral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-Input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45" y="1645531"/>
            <a:ext cx="9535781" cy="62435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3858" y="7795765"/>
            <a:ext cx="8396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13: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lateral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-input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op-amp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0277"/>
              </p:ext>
            </p:extLst>
          </p:nvPr>
        </p:nvGraphicFramePr>
        <p:xfrm>
          <a:off x="1289361" y="8518622"/>
          <a:ext cx="8777543" cy="3657600"/>
        </p:xfrm>
        <a:graphic>
          <a:graphicData uri="http://schemas.openxmlformats.org/drawingml/2006/table">
            <a:tbl>
              <a:tblPr firstRow="1" bandRow="1"/>
              <a:tblGrid>
                <a:gridCol w="1982965">
                  <a:extLst>
                    <a:ext uri="{9D8B030D-6E8A-4147-A177-3AD203B41FA5}">
                      <a16:colId xmlns:a16="http://schemas.microsoft.com/office/drawing/2014/main" val="2804422819"/>
                    </a:ext>
                  </a:extLst>
                </a:gridCol>
                <a:gridCol w="1746152">
                  <a:extLst>
                    <a:ext uri="{9D8B030D-6E8A-4147-A177-3AD203B41FA5}">
                      <a16:colId xmlns:a16="http://schemas.microsoft.com/office/drawing/2014/main" val="3285289169"/>
                    </a:ext>
                  </a:extLst>
                </a:gridCol>
                <a:gridCol w="1680302">
                  <a:extLst>
                    <a:ext uri="{9D8B030D-6E8A-4147-A177-3AD203B41FA5}">
                      <a16:colId xmlns:a16="http://schemas.microsoft.com/office/drawing/2014/main" val="3378738493"/>
                    </a:ext>
                  </a:extLst>
                </a:gridCol>
                <a:gridCol w="1576343">
                  <a:extLst>
                    <a:ext uri="{9D8B030D-6E8A-4147-A177-3AD203B41FA5}">
                      <a16:colId xmlns:a16="http://schemas.microsoft.com/office/drawing/2014/main" val="4073824685"/>
                    </a:ext>
                  </a:extLst>
                </a:gridCol>
                <a:gridCol w="1791781">
                  <a:extLst>
                    <a:ext uri="{9D8B030D-6E8A-4147-A177-3AD203B41FA5}">
                      <a16:colId xmlns:a16="http://schemas.microsoft.com/office/drawing/2014/main" val="3906939879"/>
                    </a:ext>
                  </a:extLst>
                </a:gridCol>
              </a:tblGrid>
              <a:tr h="405969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Transistors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Width(W)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Length(L)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Multiplier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W_total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19173"/>
                  </a:ext>
                </a:extLst>
              </a:tr>
              <a:tr h="26866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M0,M5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12.5µm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350nm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200µm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07948"/>
                  </a:ext>
                </a:extLst>
              </a:tr>
              <a:tr h="26866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M15,M16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5.5µm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1µm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33µm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501815"/>
                  </a:ext>
                </a:extLst>
              </a:tr>
              <a:tr h="26866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5.5µm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44µm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039277"/>
                  </a:ext>
                </a:extLst>
              </a:tr>
              <a:tr h="26866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M13,M11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5.5µm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86540"/>
                  </a:ext>
                </a:extLst>
              </a:tr>
              <a:tr h="26866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M14,M12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5.5µm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454156"/>
                  </a:ext>
                </a:extLst>
              </a:tr>
              <a:tr h="26866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M10,M6,M7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94371"/>
                  </a:ext>
                </a:extLst>
              </a:tr>
              <a:tr h="26866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M18,M8,M9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99442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066904" y="10877140"/>
            <a:ext cx="4525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10: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Dividing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transistors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multipliers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175217"/>
              </p:ext>
            </p:extLst>
          </p:nvPr>
        </p:nvGraphicFramePr>
        <p:xfrm>
          <a:off x="13151518" y="1900593"/>
          <a:ext cx="9356790" cy="7132320"/>
        </p:xfrm>
        <a:graphic>
          <a:graphicData uri="http://schemas.openxmlformats.org/drawingml/2006/table">
            <a:tbl>
              <a:tblPr firstRow="1" bandRow="1"/>
              <a:tblGrid>
                <a:gridCol w="2339197">
                  <a:extLst>
                    <a:ext uri="{9D8B030D-6E8A-4147-A177-3AD203B41FA5}">
                      <a16:colId xmlns:a16="http://schemas.microsoft.com/office/drawing/2014/main" val="2972342725"/>
                    </a:ext>
                  </a:extLst>
                </a:gridCol>
                <a:gridCol w="1858550">
                  <a:extLst>
                    <a:ext uri="{9D8B030D-6E8A-4147-A177-3AD203B41FA5}">
                      <a16:colId xmlns:a16="http://schemas.microsoft.com/office/drawing/2014/main" val="2149627258"/>
                    </a:ext>
                  </a:extLst>
                </a:gridCol>
                <a:gridCol w="2000846">
                  <a:extLst>
                    <a:ext uri="{9D8B030D-6E8A-4147-A177-3AD203B41FA5}">
                      <a16:colId xmlns:a16="http://schemas.microsoft.com/office/drawing/2014/main" val="1463333719"/>
                    </a:ext>
                  </a:extLst>
                </a:gridCol>
                <a:gridCol w="3158197">
                  <a:extLst>
                    <a:ext uri="{9D8B030D-6E8A-4147-A177-3AD203B41FA5}">
                      <a16:colId xmlns:a16="http://schemas.microsoft.com/office/drawing/2014/main" val="1440718696"/>
                    </a:ext>
                  </a:extLst>
                </a:gridCol>
              </a:tblGrid>
              <a:tr h="69457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Matched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Trasistors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Multiplier Ratio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Matching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Matching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Pattern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341675"/>
                  </a:ext>
                </a:extLst>
              </a:tr>
              <a:tr h="69457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M15,M16,M17</a:t>
                      </a:r>
                    </a:p>
                    <a:p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6:6:8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Common-</a:t>
                      </a:r>
                      <a:r>
                        <a:rPr kumimoji="0" lang="de-DE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Centroid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AAACCCCBBB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BBBCCCCAAA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648921"/>
                  </a:ext>
                </a:extLst>
              </a:tr>
              <a:tr h="897159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M13,M11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16:16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Common-</a:t>
                      </a:r>
                      <a:r>
                        <a:rPr kumimoji="0" lang="de-DE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Centroid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ABBAABBA                               BAABBAAB                                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BAABBAAB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ABBAABBA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05333"/>
                  </a:ext>
                </a:extLst>
              </a:tr>
              <a:tr h="491990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M14,M12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16:16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Common-</a:t>
                      </a:r>
                      <a:r>
                        <a:rPr kumimoji="0" lang="de-DE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Centroid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M13,M11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73144"/>
                  </a:ext>
                </a:extLst>
              </a:tr>
              <a:tr h="897159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M10,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M6,M7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12:12:12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Common-</a:t>
                      </a:r>
                      <a:r>
                        <a:rPr kumimoji="0" lang="de-DE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Centroid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ABCCBAABC                               CBAABCCBA                               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CBAABCCBA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ABCCBAABC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65821"/>
                  </a:ext>
                </a:extLst>
              </a:tr>
              <a:tr h="491990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M18, M8,M9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12:12:12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Common-</a:t>
                      </a:r>
                      <a:r>
                        <a:rPr kumimoji="0" lang="de-DE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Centroid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M10,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M6,M7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7057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105185" y="9249880"/>
            <a:ext cx="599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11: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Matching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liennummernplatzhalt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FA33DF-013A-4814-8F0B-5643C959FB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Foliennummernplatzhalter 2"/>
          <p:cNvSpPr txBox="1">
            <a:spLocks/>
          </p:cNvSpPr>
          <p:nvPr/>
        </p:nvSpPr>
        <p:spPr>
          <a:xfrm>
            <a:off x="17222788" y="12808393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891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A6F927-413B-443D-B3C2-4ED204737E43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22" y="1871253"/>
            <a:ext cx="10391442" cy="86267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659" y="1936833"/>
            <a:ext cx="9906550" cy="80388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68988" y="10498017"/>
            <a:ext cx="7214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14: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lateral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-input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9315" y="10354963"/>
            <a:ext cx="5640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15: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Parasitic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el 3"/>
          <p:cNvSpPr>
            <a:spLocks noGrp="1"/>
          </p:cNvSpPr>
          <p:nvPr>
            <p:ph type="title"/>
          </p:nvPr>
        </p:nvSpPr>
        <p:spPr>
          <a:xfrm>
            <a:off x="4958863" y="33556"/>
            <a:ext cx="14201592" cy="1249960"/>
          </a:xfrm>
        </p:spPr>
        <p:txBody>
          <a:bodyPr/>
          <a:lstStyle/>
          <a:p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Lateral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-Input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995127" y="8746543"/>
            <a:ext cx="718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M5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3789" y="5891173"/>
            <a:ext cx="69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M0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7406" y="4132559"/>
            <a:ext cx="195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M13,M11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9320" y="3488371"/>
            <a:ext cx="266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M15,M16,M17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32826" y="4187244"/>
            <a:ext cx="195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M14,M12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99543" y="8012806"/>
            <a:ext cx="173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M10,M6, M7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32826" y="6995116"/>
            <a:ext cx="233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M18,M8, M9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6191" y="5984580"/>
            <a:ext cx="95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4503" y="6521118"/>
            <a:ext cx="71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AA6F927-413B-443D-B3C2-4ED204737E43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29" y="1510697"/>
            <a:ext cx="13328520" cy="71379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1755" y="8336704"/>
            <a:ext cx="5428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16: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Post-Layout Corner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30" y="8746422"/>
            <a:ext cx="17489972" cy="36316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61755" y="12013718"/>
            <a:ext cx="6193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17: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Post-layout Monte-Carlo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65094"/>
              </p:ext>
            </p:extLst>
          </p:nvPr>
        </p:nvGraphicFramePr>
        <p:xfrm>
          <a:off x="14836752" y="1934598"/>
          <a:ext cx="8304603" cy="5394960"/>
        </p:xfrm>
        <a:graphic>
          <a:graphicData uri="http://schemas.openxmlformats.org/drawingml/2006/table">
            <a:tbl>
              <a:tblPr firstRow="1" bandRow="1"/>
              <a:tblGrid>
                <a:gridCol w="2768201">
                  <a:extLst>
                    <a:ext uri="{9D8B030D-6E8A-4147-A177-3AD203B41FA5}">
                      <a16:colId xmlns:a16="http://schemas.microsoft.com/office/drawing/2014/main" val="50769150"/>
                    </a:ext>
                  </a:extLst>
                </a:gridCol>
                <a:gridCol w="2768201">
                  <a:extLst>
                    <a:ext uri="{9D8B030D-6E8A-4147-A177-3AD203B41FA5}">
                      <a16:colId xmlns:a16="http://schemas.microsoft.com/office/drawing/2014/main" val="2755556983"/>
                    </a:ext>
                  </a:extLst>
                </a:gridCol>
                <a:gridCol w="2768201">
                  <a:extLst>
                    <a:ext uri="{9D8B030D-6E8A-4147-A177-3AD203B41FA5}">
                      <a16:colId xmlns:a16="http://schemas.microsoft.com/office/drawing/2014/main" val="445427996"/>
                    </a:ext>
                  </a:extLst>
                </a:gridCol>
              </a:tblGrid>
              <a:tr h="43222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Monte-Carlo Simulation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Values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-Layout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Values Post-Layout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616151"/>
                  </a:ext>
                </a:extLst>
              </a:tr>
              <a:tr h="25933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Gain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38.82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734532"/>
                  </a:ext>
                </a:extLst>
              </a:tr>
              <a:tr h="25933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GBW (MHz)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84.82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71.61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77751"/>
                  </a:ext>
                </a:extLst>
              </a:tr>
              <a:tr h="25933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Margin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(◦)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57.89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633789"/>
                  </a:ext>
                </a:extLst>
              </a:tr>
              <a:tr h="25933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CMRR (dB)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92.57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94.21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817666"/>
                  </a:ext>
                </a:extLst>
              </a:tr>
              <a:tr h="25933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PSRR (dB)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-78.84@1KHz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-81.9@1KHz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29318"/>
                  </a:ext>
                </a:extLst>
              </a:tr>
              <a:tr h="25933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IRN (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/√Hz)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12.47@500KHz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12.63@500KHz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35797"/>
                  </a:ext>
                </a:extLst>
              </a:tr>
              <a:tr h="33741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Slew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Rate+ (V /</a:t>
                      </a:r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65.74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62.29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61888"/>
                  </a:ext>
                </a:extLst>
              </a:tr>
              <a:tr h="25933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Slew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Rate-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 /</a:t>
                      </a:r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73.02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341954"/>
                  </a:ext>
                </a:extLst>
              </a:tr>
              <a:tr h="33741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Settling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Time+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38.45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47.43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0679"/>
                  </a:ext>
                </a:extLst>
              </a:tr>
              <a:tr h="25933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Settling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Time-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7633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581239" y="7427332"/>
            <a:ext cx="5891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12: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the Monte-Carlo mean values from the pre-layout and post-layout simulations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4958863" y="33556"/>
            <a:ext cx="14201592" cy="1249960"/>
          </a:xfrm>
        </p:spPr>
        <p:txBody>
          <a:bodyPr/>
          <a:lstStyle/>
          <a:p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Lateral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-Input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468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AA6F927-413B-443D-B3C2-4ED204737E43}" type="slidenum">
              <a:rPr lang="de-DE" smtClean="0"/>
              <a:pPr/>
              <a:t>14</a:t>
            </a:fld>
            <a:endParaRPr lang="de-D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87427"/>
              </p:ext>
            </p:extLst>
          </p:nvPr>
        </p:nvGraphicFramePr>
        <p:xfrm>
          <a:off x="3588273" y="2356852"/>
          <a:ext cx="16932972" cy="7706551"/>
        </p:xfrm>
        <a:graphic>
          <a:graphicData uri="http://schemas.openxmlformats.org/drawingml/2006/table">
            <a:tbl>
              <a:tblPr firstRow="1" bandRow="1"/>
              <a:tblGrid>
                <a:gridCol w="2418996">
                  <a:extLst>
                    <a:ext uri="{9D8B030D-6E8A-4147-A177-3AD203B41FA5}">
                      <a16:colId xmlns:a16="http://schemas.microsoft.com/office/drawing/2014/main" val="1755076656"/>
                    </a:ext>
                  </a:extLst>
                </a:gridCol>
                <a:gridCol w="2418996">
                  <a:extLst>
                    <a:ext uri="{9D8B030D-6E8A-4147-A177-3AD203B41FA5}">
                      <a16:colId xmlns:a16="http://schemas.microsoft.com/office/drawing/2014/main" val="4224778418"/>
                    </a:ext>
                  </a:extLst>
                </a:gridCol>
                <a:gridCol w="2418996">
                  <a:extLst>
                    <a:ext uri="{9D8B030D-6E8A-4147-A177-3AD203B41FA5}">
                      <a16:colId xmlns:a16="http://schemas.microsoft.com/office/drawing/2014/main" val="983960590"/>
                    </a:ext>
                  </a:extLst>
                </a:gridCol>
                <a:gridCol w="2418996">
                  <a:extLst>
                    <a:ext uri="{9D8B030D-6E8A-4147-A177-3AD203B41FA5}">
                      <a16:colId xmlns:a16="http://schemas.microsoft.com/office/drawing/2014/main" val="556606901"/>
                    </a:ext>
                  </a:extLst>
                </a:gridCol>
                <a:gridCol w="2418996">
                  <a:extLst>
                    <a:ext uri="{9D8B030D-6E8A-4147-A177-3AD203B41FA5}">
                      <a16:colId xmlns:a16="http://schemas.microsoft.com/office/drawing/2014/main" val="3959713223"/>
                    </a:ext>
                  </a:extLst>
                </a:gridCol>
                <a:gridCol w="2418996">
                  <a:extLst>
                    <a:ext uri="{9D8B030D-6E8A-4147-A177-3AD203B41FA5}">
                      <a16:colId xmlns:a16="http://schemas.microsoft.com/office/drawing/2014/main" val="371104016"/>
                    </a:ext>
                  </a:extLst>
                </a:gridCol>
                <a:gridCol w="2418996">
                  <a:extLst>
                    <a:ext uri="{9D8B030D-6E8A-4147-A177-3AD203B41FA5}">
                      <a16:colId xmlns:a16="http://schemas.microsoft.com/office/drawing/2014/main" val="954051201"/>
                    </a:ext>
                  </a:extLst>
                </a:gridCol>
              </a:tblGrid>
              <a:tr h="418736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Folded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Cascode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[14]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[68]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[71]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[57]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b="0" i="0" u="none" strike="noStrike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</a:t>
                      </a:r>
                      <a:r>
                        <a:rPr lang="de-DE" sz="2400" b="0" i="0" u="none" strike="noStrike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  <a:r>
                        <a:rPr lang="de-DE" sz="2400" b="0" i="0" u="none" strike="noStrike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de-DE" sz="2400" b="0" i="0" u="none" strike="noStrike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Ordinary</a:t>
                      </a:r>
                      <a:r>
                        <a:rPr lang="de-DE" sz="2400" b="0" i="0" u="none" strike="noStrike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PMOS Input Stage 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b="0" i="0" u="none" strike="noStrike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</a:t>
                      </a:r>
                      <a:r>
                        <a:rPr lang="de-DE" sz="2400" b="0" i="0" u="none" strike="noStrike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  <a:r>
                        <a:rPr lang="de-DE" sz="2400" b="0" i="0" u="none" strike="noStrike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Lateral BJT Input Stage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31048"/>
                  </a:ext>
                </a:extLst>
              </a:tr>
              <a:tr h="31149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 (CMOS)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180nm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180nm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180nm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180nm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180nm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180nm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585394"/>
                  </a:ext>
                </a:extLst>
              </a:tr>
              <a:tr h="263299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VDD (V)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672695"/>
                  </a:ext>
                </a:extLst>
              </a:tr>
              <a:tr h="30988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Gain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62.78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79.47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50.77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57.79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42722"/>
                  </a:ext>
                </a:extLst>
              </a:tr>
              <a:tr h="263299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GBW (Hz)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136.7k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285.85M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110K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70.91M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96.38M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3742"/>
                  </a:ext>
                </a:extLst>
              </a:tr>
              <a:tr h="422443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Margin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(◦)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66.12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77.12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052566"/>
                  </a:ext>
                </a:extLst>
              </a:tr>
              <a:tr h="35207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de-DE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 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417185"/>
                  </a:ext>
                </a:extLst>
              </a:tr>
              <a:tr h="48519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2.69μ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V/√Hz @1Hz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185.4μ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V/√Hz @(1Hz-100MHz)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137μ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V/√Hz @(1Hz-100MHz)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 μ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Vrms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27.96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/√Hz @500KHz)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12.47 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/√Hz @500KHz)</a:t>
                      </a:r>
                    </a:p>
                    <a:p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064446"/>
                  </a:ext>
                </a:extLst>
              </a:tr>
              <a:tr h="263299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(W)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&gt;2.16m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&gt;2.16m 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3.05m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1.89m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704182"/>
                  </a:ext>
                </a:extLst>
              </a:tr>
              <a:tr h="321603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CMRR (dB)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114.7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03219"/>
                  </a:ext>
                </a:extLst>
              </a:tr>
              <a:tr h="263299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PSRR (dB)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-67.01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-78.82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13123"/>
                  </a:ext>
                </a:extLst>
              </a:tr>
              <a:tr h="418736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FOM (MHz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/mA)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2228.37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3007.25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1725 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1196.4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106.84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154.83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8028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07169" y="10293788"/>
            <a:ext cx="1556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13: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amplifiers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PMOS Input-stage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el 3"/>
          <p:cNvSpPr>
            <a:spLocks noGrp="1"/>
          </p:cNvSpPr>
          <p:nvPr>
            <p:ph type="title"/>
          </p:nvPr>
        </p:nvSpPr>
        <p:spPr>
          <a:xfrm>
            <a:off x="4475091" y="64861"/>
            <a:ext cx="14201592" cy="1249960"/>
          </a:xfrm>
        </p:spPr>
        <p:txBody>
          <a:bodyPr/>
          <a:lstStyle/>
          <a:p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125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AA6F927-413B-443D-B3C2-4ED204737E43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  <a:endParaRPr lang="de-DE" sz="4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1620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resistors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de-D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Biasing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circuitry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de-D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Differential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9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AA6F927-413B-443D-B3C2-4ED204737E43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648092" y="618661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de-DE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21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AA6F927-413B-443D-B3C2-4ED204737E43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740782" y="2166382"/>
            <a:ext cx="9176941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[1] 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ATransistor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Amplifiers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(II) Other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Amplifier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Stages"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https://web.mit.edu/6.012/www/SP07-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L20.pdf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[2]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"Characterizing the PSRR of Data Acquisition Module Devices with Internal Bypass Capacitors"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https://www.analog.com/en/analog-dialogue/articles/characterizing-the-psrr-of-dataacquisition-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umodule-devices-with-internal-bypass-capacitors.html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[3] </a:t>
            </a:r>
            <a:r>
              <a:rPr kumimoji="0" lang="es-E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"CMOS </a:t>
            </a:r>
            <a:r>
              <a:rPr kumimoji="0" lang="es-E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amplifier</a:t>
            </a:r>
            <a:r>
              <a:rPr kumimoji="0" lang="es-E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</a:t>
            </a: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https://en.wikipedia.org/wiki/CMOS_amplifier</a:t>
            </a: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[4] </a:t>
            </a:r>
            <a:r>
              <a:rPr kumimoji="0" lang="fr-FR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"Common-mode rejection ratio"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https://en.wikipedia.org/wiki/Common-mode_rejection_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ratio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[5]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"F. 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Maloberti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Layout of Analog CMOS Integrated Circuit Part 2 Transistors and Basic Cells Layout"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http://ims.unipv.it/Courses/download/AIC/Layout02.pdf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[6]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"How to Measure the Power Supply Rejection Ratio for the MAX38902A/MAX38902B"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//www.analog.com/en/technical-articles/how-to-measure-the-power-supply-rejectionratio-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for-the-max38902amax38902b.html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[7]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"LDO PSRR Measurement Simplified"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https://www.ti.com/lit/ml/slaa414a/slaa414a.pdf?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ts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=1679905351802&amp;ref_url=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[8]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"Op-Amp Power Supply Rejection Ratio"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https://www.allaboutelectronics.org/op-amppower-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supply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rejection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-ratio/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[9]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"What is PSRR and why is it important in op amps and LDOs?"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https://www.analogictips.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com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/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what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is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pssr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and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why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is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it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important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-in-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op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amps-and-ldos-faq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/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[10]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"What is Slew Rate : Working Its Applications"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https://www.elprocus.com/slew-rate/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[11]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"Why CMRR and PSRR Matter When Choosing Op-Amps"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https://www.arrow.com/en/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research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and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-events/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articles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/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why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cmrr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and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psrr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-matter-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when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choosing-op-amps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?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[12] 2Kuldeep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Ranav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1Ashita Anand. 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"Utility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of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Bulk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Driven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MOSFET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for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Low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Voltage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Analog Design"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https://www.jetir.org/papers/JETIR1808978.pdf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[13]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Asad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Abidi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“High-frequency noise measurements on FET’s with small dimensions”.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endParaRPr kumimoji="0" lang="en-US" sz="16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Ital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Transactions on </a:t>
            </a:r>
            <a:r>
              <a:rPr kumimoji="0" lang="fr-FR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electron</a:t>
            </a:r>
            <a:r>
              <a:rPr kumimoji="0" lang="fr-FR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fr-FR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devices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33.11 (1986),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1801–1805.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51198" y="2166382"/>
            <a:ext cx="10346094" cy="920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latin typeface="LMRoman10-Regular"/>
              </a:rPr>
              <a:t>[14] </a:t>
            </a:r>
            <a:r>
              <a:rPr lang="de-DE" sz="1600" dirty="0" err="1">
                <a:latin typeface="LMRoman10-Regular"/>
              </a:rPr>
              <a:t>Meysam</a:t>
            </a:r>
            <a:r>
              <a:rPr lang="de-DE" sz="1600" dirty="0">
                <a:latin typeface="LMRoman10-Regular"/>
              </a:rPr>
              <a:t> Akbari, Sadegh </a:t>
            </a:r>
            <a:r>
              <a:rPr lang="de-DE" sz="1600" dirty="0" err="1">
                <a:latin typeface="LMRoman10-Regular"/>
              </a:rPr>
              <a:t>Biabanifard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b="1" dirty="0" err="1">
                <a:latin typeface="LMRoman10-Bold"/>
              </a:rPr>
              <a:t>and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Omid </a:t>
            </a:r>
            <a:r>
              <a:rPr lang="de-DE" sz="1600" dirty="0" err="1">
                <a:latin typeface="LMRoman10-Regular"/>
              </a:rPr>
              <a:t>Hashemipour</a:t>
            </a:r>
            <a:r>
              <a:rPr lang="de-DE" sz="1600" dirty="0">
                <a:latin typeface="LMRoman10-Regular"/>
              </a:rPr>
              <a:t>. “Design </a:t>
            </a:r>
            <a:r>
              <a:rPr lang="de-DE" sz="1600" dirty="0" err="1">
                <a:latin typeface="LMRoman10-Regular"/>
              </a:rPr>
              <a:t>of</a:t>
            </a:r>
            <a:r>
              <a:rPr lang="de-DE" sz="1600" dirty="0">
                <a:latin typeface="LMRoman10-Regular"/>
              </a:rPr>
              <a:t> ultra-</a:t>
            </a:r>
            <a:r>
              <a:rPr lang="de-DE" sz="1600" dirty="0" err="1">
                <a:latin typeface="LMRoman10-Regular"/>
              </a:rPr>
              <a:t>low</a:t>
            </a:r>
            <a:r>
              <a:rPr lang="de-DE" sz="1600" dirty="0">
                <a:latin typeface="LMRoman10-Regular"/>
              </a:rPr>
              <a:t>-power CMOS</a:t>
            </a:r>
          </a:p>
          <a:p>
            <a:r>
              <a:rPr lang="en-US" sz="1600" dirty="0">
                <a:latin typeface="LMRoman10-Regular"/>
              </a:rPr>
              <a:t>amplifiers based on flicker noise reduction”. </a:t>
            </a:r>
            <a:r>
              <a:rPr lang="en-US" sz="1600" b="1" dirty="0">
                <a:latin typeface="LMRoman10-Bold"/>
              </a:rPr>
              <a:t>in</a:t>
            </a:r>
            <a:r>
              <a:rPr lang="en-US" sz="1600" i="1" dirty="0">
                <a:latin typeface="LMRoman10-Italic"/>
              </a:rPr>
              <a:t>2014 22nd Iranian conference on electrical engineering</a:t>
            </a:r>
          </a:p>
          <a:p>
            <a:r>
              <a:rPr lang="fr-FR" sz="1600" i="1" dirty="0">
                <a:latin typeface="LMRoman10-Italic"/>
              </a:rPr>
              <a:t>(ICEE)</a:t>
            </a:r>
            <a:r>
              <a:rPr lang="fr-FR" sz="1600" dirty="0">
                <a:latin typeface="LMRoman10-Regular"/>
              </a:rPr>
              <a:t>: IEEE. 2014, </a:t>
            </a:r>
            <a:r>
              <a:rPr lang="fr-FR" sz="1600" b="1" dirty="0">
                <a:latin typeface="LMRoman10-Bold"/>
              </a:rPr>
              <a:t>pages </a:t>
            </a:r>
            <a:r>
              <a:rPr lang="fr-FR" sz="1600" dirty="0">
                <a:latin typeface="LMRoman10-Regular"/>
              </a:rPr>
              <a:t>403–406.</a:t>
            </a:r>
          </a:p>
          <a:p>
            <a:r>
              <a:rPr lang="de-DE" sz="1600" dirty="0">
                <a:latin typeface="LMRoman10-Regular"/>
              </a:rPr>
              <a:t>[15] </a:t>
            </a:r>
            <a:r>
              <a:rPr lang="de-DE" sz="1600" dirty="0" err="1">
                <a:latin typeface="LMRoman10-Regular"/>
              </a:rPr>
              <a:t>Meysam</a:t>
            </a:r>
            <a:r>
              <a:rPr lang="de-DE" sz="1600" dirty="0">
                <a:latin typeface="LMRoman10-Regular"/>
              </a:rPr>
              <a:t> Akbari, Omid </a:t>
            </a:r>
            <a:r>
              <a:rPr lang="de-DE" sz="1600" dirty="0" err="1">
                <a:latin typeface="LMRoman10-Regular"/>
              </a:rPr>
              <a:t>Hashemipour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b="1" dirty="0" err="1">
                <a:latin typeface="LMRoman10-Bold"/>
              </a:rPr>
              <a:t>and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 err="1">
                <a:latin typeface="LMRoman10-Regular"/>
              </a:rPr>
              <a:t>Ardavan</a:t>
            </a:r>
            <a:r>
              <a:rPr lang="de-DE" sz="1600" dirty="0">
                <a:latin typeface="LMRoman10-Regular"/>
              </a:rPr>
              <a:t> Javid. “An ultra-</a:t>
            </a:r>
            <a:r>
              <a:rPr lang="de-DE" sz="1600" dirty="0" err="1">
                <a:latin typeface="LMRoman10-Regular"/>
              </a:rPr>
              <a:t>low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voltage</a:t>
            </a:r>
            <a:r>
              <a:rPr lang="de-DE" sz="1600" dirty="0">
                <a:latin typeface="LMRoman10-Regular"/>
              </a:rPr>
              <a:t>, ultra-</a:t>
            </a:r>
            <a:r>
              <a:rPr lang="de-DE" sz="1600" dirty="0" err="1">
                <a:latin typeface="LMRoman10-Regular"/>
              </a:rPr>
              <a:t>low</a:t>
            </a:r>
            <a:r>
              <a:rPr lang="de-DE" sz="1600" dirty="0">
                <a:latin typeface="LMRoman10-Regular"/>
              </a:rPr>
              <a:t> power </a:t>
            </a:r>
            <a:r>
              <a:rPr lang="de-DE" sz="1600" dirty="0" err="1">
                <a:latin typeface="LMRoman10-Regular"/>
              </a:rPr>
              <a:t>fully</a:t>
            </a:r>
            <a:endParaRPr lang="de-DE" sz="1600" dirty="0">
              <a:latin typeface="LMRoman10-Regular"/>
            </a:endParaRPr>
          </a:p>
          <a:p>
            <a:r>
              <a:rPr lang="en-US" sz="1600" dirty="0">
                <a:latin typeface="LMRoman10-Regular"/>
              </a:rPr>
              <a:t>recycling folded </a:t>
            </a:r>
            <a:r>
              <a:rPr lang="en-US" sz="1600" dirty="0" err="1">
                <a:latin typeface="LMRoman10-Regular"/>
              </a:rPr>
              <a:t>cascode</a:t>
            </a:r>
            <a:r>
              <a:rPr lang="en-US" sz="1600" dirty="0">
                <a:latin typeface="LMRoman10-Regular"/>
              </a:rPr>
              <a:t> amplifier”. </a:t>
            </a:r>
            <a:r>
              <a:rPr lang="en-US" sz="1600" b="1" dirty="0">
                <a:latin typeface="LMRoman10-Bold"/>
              </a:rPr>
              <a:t>in</a:t>
            </a:r>
            <a:r>
              <a:rPr lang="en-US" sz="1600" i="1" dirty="0">
                <a:latin typeface="LMRoman10-Italic"/>
              </a:rPr>
              <a:t>2014 22nd Iranian Conference on Electrical Engineering (ICEE)</a:t>
            </a:r>
            <a:r>
              <a:rPr lang="en-US" sz="1600" dirty="0">
                <a:latin typeface="LMRoman10-Regular"/>
              </a:rPr>
              <a:t>:</a:t>
            </a:r>
          </a:p>
          <a:p>
            <a:r>
              <a:rPr lang="de-DE" sz="1600" dirty="0">
                <a:latin typeface="LMRoman10-Regular"/>
              </a:rPr>
              <a:t>IEEE. 2014, </a:t>
            </a:r>
            <a:r>
              <a:rPr lang="de-DE" sz="1600" b="1" dirty="0" err="1">
                <a:latin typeface="LMRoman10-Bold"/>
              </a:rPr>
              <a:t>pages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514–518.</a:t>
            </a:r>
          </a:p>
          <a:p>
            <a:r>
              <a:rPr lang="de-DE" sz="1600" dirty="0">
                <a:latin typeface="LMRoman10-Regular"/>
              </a:rPr>
              <a:t>[16] Phillip E Allen </a:t>
            </a:r>
            <a:r>
              <a:rPr lang="de-DE" sz="1600" b="1" dirty="0" err="1">
                <a:latin typeface="LMRoman10-Bold"/>
              </a:rPr>
              <a:t>and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Douglas R </a:t>
            </a:r>
            <a:r>
              <a:rPr lang="de-DE" sz="1600" dirty="0" err="1">
                <a:latin typeface="LMRoman10-Regular"/>
              </a:rPr>
              <a:t>Holberg</a:t>
            </a:r>
            <a:r>
              <a:rPr lang="de-DE" sz="1600" dirty="0">
                <a:latin typeface="LMRoman10-Regular"/>
              </a:rPr>
              <a:t>. </a:t>
            </a:r>
            <a:r>
              <a:rPr lang="de-DE" sz="1600" i="1" dirty="0">
                <a:latin typeface="LMRoman10-Italic"/>
              </a:rPr>
              <a:t>CMOS analog </a:t>
            </a:r>
            <a:r>
              <a:rPr lang="de-DE" sz="1600" i="1" dirty="0" err="1">
                <a:latin typeface="LMRoman10-Italic"/>
              </a:rPr>
              <a:t>circuit</a:t>
            </a:r>
            <a:r>
              <a:rPr lang="de-DE" sz="1600" i="1" dirty="0">
                <a:latin typeface="LMRoman10-Italic"/>
              </a:rPr>
              <a:t> design</a:t>
            </a:r>
            <a:r>
              <a:rPr lang="de-DE" sz="1600" dirty="0">
                <a:latin typeface="LMRoman10-Regular"/>
              </a:rPr>
              <a:t>. </a:t>
            </a:r>
            <a:r>
              <a:rPr lang="de-DE" sz="1600" dirty="0" err="1">
                <a:latin typeface="LMRoman10-Regular"/>
              </a:rPr>
              <a:t>Elsevier</a:t>
            </a:r>
            <a:r>
              <a:rPr lang="de-DE" sz="1600" dirty="0">
                <a:latin typeface="LMRoman10-Regular"/>
              </a:rPr>
              <a:t>, 2011.</a:t>
            </a:r>
          </a:p>
          <a:p>
            <a:r>
              <a:rPr lang="de-DE" sz="1600" dirty="0">
                <a:latin typeface="LMRoman10-Regular"/>
              </a:rPr>
              <a:t>[17] G.A. Rincon-Mora B. J. </a:t>
            </a:r>
            <a:r>
              <a:rPr lang="de-DE" sz="1600" dirty="0" err="1">
                <a:latin typeface="LMRoman10-Regular"/>
              </a:rPr>
              <a:t>Blalock</a:t>
            </a:r>
            <a:r>
              <a:rPr lang="de-DE" sz="1600" dirty="0">
                <a:latin typeface="LMRoman10-Regular"/>
              </a:rPr>
              <a:t> P. E. Allen. “</a:t>
            </a:r>
            <a:r>
              <a:rPr lang="de-DE" sz="1600" dirty="0" err="1">
                <a:latin typeface="LMRoman10-Regular"/>
              </a:rPr>
              <a:t>Designing</a:t>
            </a:r>
            <a:r>
              <a:rPr lang="de-DE" sz="1600" dirty="0">
                <a:latin typeface="LMRoman10-Regular"/>
              </a:rPr>
              <a:t> 1-V </a:t>
            </a:r>
            <a:r>
              <a:rPr lang="de-DE" sz="1600" dirty="0" err="1">
                <a:latin typeface="LMRoman10-Regular"/>
              </a:rPr>
              <a:t>op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amps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using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standard</a:t>
            </a:r>
            <a:r>
              <a:rPr lang="de-DE" sz="1600" dirty="0">
                <a:latin typeface="LMRoman10-Regular"/>
              </a:rPr>
              <a:t> digital CMOS</a:t>
            </a:r>
          </a:p>
          <a:p>
            <a:r>
              <a:rPr lang="en-US" sz="1600" dirty="0">
                <a:latin typeface="LMRoman10-Regular"/>
              </a:rPr>
              <a:t>technology”. </a:t>
            </a:r>
            <a:r>
              <a:rPr lang="en-US" sz="1600" b="1" dirty="0" err="1">
                <a:latin typeface="LMRoman10-Bold"/>
              </a:rPr>
              <a:t>in</a:t>
            </a:r>
            <a:r>
              <a:rPr lang="en-US" sz="1600" i="1" dirty="0" err="1">
                <a:latin typeface="LMRoman10-Italic"/>
              </a:rPr>
              <a:t>IEEE</a:t>
            </a:r>
            <a:r>
              <a:rPr lang="en-US" sz="1600" i="1" dirty="0">
                <a:latin typeface="LMRoman10-Italic"/>
              </a:rPr>
              <a:t> Transactions on Circuits and Systems II: Analog and Digital Signal Processing</a:t>
            </a:r>
            <a:r>
              <a:rPr lang="en-US" sz="1600" dirty="0">
                <a:latin typeface="LMRoman10-Regular"/>
              </a:rPr>
              <a:t>:</a:t>
            </a:r>
          </a:p>
          <a:p>
            <a:r>
              <a:rPr lang="de-DE" sz="1600" dirty="0">
                <a:latin typeface="LMRoman10-Regular"/>
              </a:rPr>
              <a:t>45.7 (1998), </a:t>
            </a:r>
            <a:r>
              <a:rPr lang="de-DE" sz="1600" b="1" dirty="0" err="1">
                <a:latin typeface="LMRoman10-Bold"/>
              </a:rPr>
              <a:t>pages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769–780.</a:t>
            </a:r>
          </a:p>
          <a:p>
            <a:r>
              <a:rPr lang="en-US" sz="1600" dirty="0">
                <a:latin typeface="LMRoman10-Regular"/>
              </a:rPr>
              <a:t>[18] R Jacob Baker. </a:t>
            </a:r>
            <a:r>
              <a:rPr lang="en-US" sz="1600" i="1" dirty="0">
                <a:latin typeface="LMRoman10-Italic"/>
              </a:rPr>
              <a:t>CMOS: circuit design, layout, and simulation</a:t>
            </a:r>
            <a:r>
              <a:rPr lang="en-US" sz="1600" dirty="0">
                <a:latin typeface="LMRoman10-Regular"/>
              </a:rPr>
              <a:t>. John Wiley &amp; Sons, 2019.</a:t>
            </a:r>
          </a:p>
          <a:p>
            <a:r>
              <a:rPr lang="de-DE" sz="1600" dirty="0">
                <a:latin typeface="LMRoman10-Regular"/>
              </a:rPr>
              <a:t>[19] Andrea </a:t>
            </a:r>
            <a:r>
              <a:rPr lang="de-DE" sz="1600" dirty="0" err="1">
                <a:latin typeface="LMRoman10-Regular"/>
              </a:rPr>
              <a:t>Bevilacqua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b="1" dirty="0" err="1">
                <a:latin typeface="LMRoman10-Bold"/>
              </a:rPr>
              <a:t>and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Ali M </a:t>
            </a:r>
            <a:r>
              <a:rPr lang="de-DE" sz="1600" dirty="0" err="1">
                <a:latin typeface="LMRoman10-Regular"/>
              </a:rPr>
              <a:t>Niknejad</a:t>
            </a:r>
            <a:r>
              <a:rPr lang="de-DE" sz="1600" dirty="0">
                <a:latin typeface="LMRoman10-Regular"/>
              </a:rPr>
              <a:t>. “An </a:t>
            </a:r>
            <a:r>
              <a:rPr lang="de-DE" sz="1600" dirty="0" err="1">
                <a:latin typeface="LMRoman10-Regular"/>
              </a:rPr>
              <a:t>ultrawideband</a:t>
            </a:r>
            <a:r>
              <a:rPr lang="de-DE" sz="1600" dirty="0">
                <a:latin typeface="LMRoman10-Regular"/>
              </a:rPr>
              <a:t> CMOS </a:t>
            </a:r>
            <a:r>
              <a:rPr lang="de-DE" sz="1600" dirty="0" err="1">
                <a:latin typeface="LMRoman10-Regular"/>
              </a:rPr>
              <a:t>low-noise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amplifier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for</a:t>
            </a:r>
            <a:r>
              <a:rPr lang="de-DE" sz="1600" dirty="0">
                <a:latin typeface="LMRoman10-Regular"/>
              </a:rPr>
              <a:t> 3.1-10.6-GHz</a:t>
            </a:r>
          </a:p>
          <a:p>
            <a:r>
              <a:rPr lang="en-US" sz="1600" dirty="0">
                <a:latin typeface="LMRoman10-Regular"/>
              </a:rPr>
              <a:t>wireless receivers”. </a:t>
            </a:r>
            <a:r>
              <a:rPr lang="en-US" sz="1600" b="1" dirty="0" err="1">
                <a:latin typeface="LMRoman10-Bold"/>
              </a:rPr>
              <a:t>in</a:t>
            </a:r>
            <a:r>
              <a:rPr lang="en-US" sz="1600" i="1" dirty="0" err="1">
                <a:latin typeface="LMRoman10-Italic"/>
              </a:rPr>
              <a:t>IEEE</a:t>
            </a:r>
            <a:r>
              <a:rPr lang="en-US" sz="1600" i="1" dirty="0">
                <a:latin typeface="LMRoman10-Italic"/>
              </a:rPr>
              <a:t> Journal of solid-state circuits</a:t>
            </a:r>
            <a:r>
              <a:rPr lang="en-US" sz="1600" dirty="0">
                <a:latin typeface="LMRoman10-Regular"/>
              </a:rPr>
              <a:t>: 39.12 (2004), </a:t>
            </a:r>
            <a:r>
              <a:rPr lang="en-US" sz="1600" b="1" dirty="0">
                <a:latin typeface="LMRoman10-Bold"/>
              </a:rPr>
              <a:t>pages </a:t>
            </a:r>
            <a:r>
              <a:rPr lang="en-US" sz="1600" dirty="0">
                <a:latin typeface="LMRoman10-Regular"/>
              </a:rPr>
              <a:t>2259–2268.</a:t>
            </a:r>
          </a:p>
          <a:p>
            <a:r>
              <a:rPr lang="en-US" sz="1600" dirty="0">
                <a:latin typeface="LMRoman10-Regular"/>
              </a:rPr>
              <a:t>[20] Stephan C </a:t>
            </a:r>
            <a:r>
              <a:rPr lang="en-US" sz="1600" dirty="0" err="1">
                <a:latin typeface="LMRoman10-Regular"/>
              </a:rPr>
              <a:t>Blaakmeer</a:t>
            </a:r>
            <a:r>
              <a:rPr lang="en-US" sz="1600" dirty="0">
                <a:latin typeface="LMRoman10-Regular"/>
              </a:rPr>
              <a:t> </a:t>
            </a:r>
            <a:r>
              <a:rPr lang="en-US" sz="1600" b="1" dirty="0" err="1">
                <a:latin typeface="LMRoman10-Bold"/>
              </a:rPr>
              <a:t>andothers</a:t>
            </a:r>
            <a:r>
              <a:rPr lang="en-US" sz="1600" dirty="0">
                <a:latin typeface="LMRoman10-Regular"/>
              </a:rPr>
              <a:t>. “Wideband </a:t>
            </a:r>
            <a:r>
              <a:rPr lang="en-US" sz="1600" dirty="0" err="1">
                <a:latin typeface="LMRoman10-Regular"/>
              </a:rPr>
              <a:t>balun</a:t>
            </a:r>
            <a:r>
              <a:rPr lang="en-US" sz="1600" dirty="0">
                <a:latin typeface="LMRoman10-Regular"/>
              </a:rPr>
              <a:t>-LNA with simultaneous output balancing, </a:t>
            </a:r>
            <a:r>
              <a:rPr lang="en-US" sz="1600" dirty="0" err="1">
                <a:latin typeface="LMRoman10-Regular"/>
              </a:rPr>
              <a:t>noisecanceling</a:t>
            </a:r>
            <a:endParaRPr lang="en-US" sz="1600" dirty="0">
              <a:latin typeface="LMRoman10-Regular"/>
            </a:endParaRPr>
          </a:p>
          <a:p>
            <a:r>
              <a:rPr lang="en-US" sz="1600" dirty="0">
                <a:latin typeface="LMRoman10-Regular"/>
              </a:rPr>
              <a:t>and distortion-canceling”. </a:t>
            </a:r>
            <a:r>
              <a:rPr lang="en-US" sz="1600" b="1" dirty="0" err="1">
                <a:latin typeface="LMRoman10-Bold"/>
              </a:rPr>
              <a:t>in</a:t>
            </a:r>
            <a:r>
              <a:rPr lang="en-US" sz="1600" i="1" dirty="0" err="1">
                <a:latin typeface="LMRoman10-Italic"/>
              </a:rPr>
              <a:t>IEEE</a:t>
            </a:r>
            <a:r>
              <a:rPr lang="en-US" sz="1600" i="1" dirty="0">
                <a:latin typeface="LMRoman10-Italic"/>
              </a:rPr>
              <a:t> journal of solid-state circuits</a:t>
            </a:r>
            <a:r>
              <a:rPr lang="en-US" sz="1600" dirty="0">
                <a:latin typeface="LMRoman10-Regular"/>
              </a:rPr>
              <a:t>: 43.6 (2008), </a:t>
            </a:r>
            <a:r>
              <a:rPr lang="en-US" sz="1600" b="1" dirty="0">
                <a:latin typeface="LMRoman10-Bold"/>
              </a:rPr>
              <a:t>pages </a:t>
            </a:r>
            <a:r>
              <a:rPr lang="en-US" sz="1600" dirty="0">
                <a:latin typeface="LMRoman10-Regular"/>
              </a:rPr>
              <a:t>1341–1350.</a:t>
            </a:r>
          </a:p>
          <a:p>
            <a:r>
              <a:rPr lang="de-DE" sz="1600" dirty="0">
                <a:latin typeface="LMRoman10-Regular"/>
              </a:rPr>
              <a:t>[21] Benjamin J </a:t>
            </a:r>
            <a:r>
              <a:rPr lang="de-DE" sz="1600" dirty="0" err="1">
                <a:latin typeface="LMRoman10-Regular"/>
              </a:rPr>
              <a:t>Blalock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b="1" dirty="0" err="1">
                <a:latin typeface="LMRoman10-Bold"/>
              </a:rPr>
              <a:t>and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Phillip E Allen. “A </a:t>
            </a:r>
            <a:r>
              <a:rPr lang="de-DE" sz="1600" dirty="0" err="1">
                <a:latin typeface="LMRoman10-Regular"/>
              </a:rPr>
              <a:t>low-voltage</a:t>
            </a:r>
            <a:r>
              <a:rPr lang="de-DE" sz="1600" dirty="0">
                <a:latin typeface="LMRoman10-Regular"/>
              </a:rPr>
              <a:t>, bulk-</a:t>
            </a:r>
            <a:r>
              <a:rPr lang="de-DE" sz="1600" dirty="0" err="1">
                <a:latin typeface="LMRoman10-Regular"/>
              </a:rPr>
              <a:t>driven</a:t>
            </a:r>
            <a:r>
              <a:rPr lang="de-DE" sz="1600" dirty="0">
                <a:latin typeface="LMRoman10-Regular"/>
              </a:rPr>
              <a:t> MOSFET </a:t>
            </a:r>
            <a:r>
              <a:rPr lang="de-DE" sz="1600" dirty="0" err="1">
                <a:latin typeface="LMRoman10-Regular"/>
              </a:rPr>
              <a:t>current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mirror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for</a:t>
            </a:r>
            <a:endParaRPr lang="de-DE" sz="1600" dirty="0">
              <a:latin typeface="LMRoman10-Regular"/>
            </a:endParaRPr>
          </a:p>
          <a:p>
            <a:r>
              <a:rPr lang="en-US" sz="1600" dirty="0">
                <a:latin typeface="LMRoman10-Regular"/>
              </a:rPr>
              <a:t>CMOS technology”. </a:t>
            </a:r>
            <a:r>
              <a:rPr lang="en-US" sz="1600" b="1" dirty="0" err="1">
                <a:latin typeface="LMRoman10-Bold"/>
              </a:rPr>
              <a:t>in</a:t>
            </a:r>
            <a:r>
              <a:rPr lang="en-US" sz="1600" i="1" dirty="0" err="1">
                <a:latin typeface="LMRoman10-Italic"/>
              </a:rPr>
              <a:t>Proceedings</a:t>
            </a:r>
            <a:r>
              <a:rPr lang="en-US" sz="1600" i="1" dirty="0">
                <a:latin typeface="LMRoman10-Italic"/>
              </a:rPr>
              <a:t> of ISCAS’95-International Symposium on Circuits and Systems</a:t>
            </a:r>
            <a:r>
              <a:rPr lang="en-US" sz="1600" dirty="0">
                <a:latin typeface="LMRoman10-Regular"/>
              </a:rPr>
              <a:t>:</a:t>
            </a:r>
          </a:p>
          <a:p>
            <a:r>
              <a:rPr lang="fr-FR" sz="1600" b="1" dirty="0">
                <a:latin typeface="LMRoman10-Bold"/>
              </a:rPr>
              <a:t>volume </a:t>
            </a:r>
            <a:r>
              <a:rPr lang="fr-FR" sz="1600" dirty="0">
                <a:latin typeface="LMRoman10-Regular"/>
              </a:rPr>
              <a:t>3. IEEE. 1995, </a:t>
            </a:r>
            <a:r>
              <a:rPr lang="fr-FR" sz="1600" b="1" dirty="0">
                <a:latin typeface="LMRoman10-Bold"/>
              </a:rPr>
              <a:t>pages </a:t>
            </a:r>
            <a:r>
              <a:rPr lang="fr-FR" sz="1600" dirty="0">
                <a:latin typeface="LMRoman10-Regular"/>
              </a:rPr>
              <a:t>1972–1975.</a:t>
            </a:r>
          </a:p>
          <a:p>
            <a:r>
              <a:rPr lang="de-DE" sz="1600" dirty="0">
                <a:latin typeface="LMRoman10-Regular"/>
              </a:rPr>
              <a:t>[22] Federico </a:t>
            </a:r>
            <a:r>
              <a:rPr lang="de-DE" sz="1600" dirty="0" err="1">
                <a:latin typeface="LMRoman10-Regular"/>
              </a:rPr>
              <a:t>Bruccoleri</a:t>
            </a:r>
            <a:r>
              <a:rPr lang="de-DE" sz="1600" dirty="0">
                <a:latin typeface="LMRoman10-Regular"/>
              </a:rPr>
              <a:t>, Eric AM </a:t>
            </a:r>
            <a:r>
              <a:rPr lang="de-DE" sz="1600" dirty="0" err="1">
                <a:latin typeface="LMRoman10-Regular"/>
              </a:rPr>
              <a:t>Klumperink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b="1" dirty="0" err="1">
                <a:latin typeface="LMRoman10-Bold"/>
              </a:rPr>
              <a:t>and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Bram </a:t>
            </a:r>
            <a:r>
              <a:rPr lang="de-DE" sz="1600" dirty="0" err="1">
                <a:latin typeface="LMRoman10-Regular"/>
              </a:rPr>
              <a:t>Nauta</a:t>
            </a:r>
            <a:r>
              <a:rPr lang="de-DE" sz="1600" dirty="0">
                <a:latin typeface="LMRoman10-Regular"/>
              </a:rPr>
              <a:t>. “Wide-band CMOS </a:t>
            </a:r>
            <a:r>
              <a:rPr lang="de-DE" sz="1600" dirty="0" err="1">
                <a:latin typeface="LMRoman10-Regular"/>
              </a:rPr>
              <a:t>low-noise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amplifier</a:t>
            </a:r>
            <a:endParaRPr lang="de-DE" sz="1600" dirty="0">
              <a:latin typeface="LMRoman10-Regular"/>
            </a:endParaRPr>
          </a:p>
          <a:p>
            <a:r>
              <a:rPr lang="en-US" sz="1600" dirty="0">
                <a:latin typeface="LMRoman10-Regular"/>
              </a:rPr>
              <a:t>exploiting thermal noise canceling”. </a:t>
            </a:r>
            <a:r>
              <a:rPr lang="en-US" sz="1600" b="1" dirty="0" err="1">
                <a:latin typeface="LMRoman10-Bold"/>
              </a:rPr>
              <a:t>in</a:t>
            </a:r>
            <a:r>
              <a:rPr lang="en-US" sz="1600" i="1" dirty="0" err="1">
                <a:latin typeface="LMRoman10-Italic"/>
              </a:rPr>
              <a:t>IEEE</a:t>
            </a:r>
            <a:r>
              <a:rPr lang="en-US" sz="1600" i="1" dirty="0">
                <a:latin typeface="LMRoman10-Italic"/>
              </a:rPr>
              <a:t> journal of solid-state circuits</a:t>
            </a:r>
            <a:r>
              <a:rPr lang="en-US" sz="1600" dirty="0">
                <a:latin typeface="LMRoman10-Regular"/>
              </a:rPr>
              <a:t>: 39.2 (2004), </a:t>
            </a:r>
            <a:r>
              <a:rPr lang="en-US" sz="1600" b="1" dirty="0">
                <a:latin typeface="LMRoman10-Bold"/>
              </a:rPr>
              <a:t>pages </a:t>
            </a:r>
            <a:r>
              <a:rPr lang="en-US" sz="1600" dirty="0">
                <a:latin typeface="LMRoman10-Regular"/>
              </a:rPr>
              <a:t>275–282.</a:t>
            </a:r>
          </a:p>
          <a:p>
            <a:r>
              <a:rPr lang="en-US" sz="1600" dirty="0">
                <a:latin typeface="LMRoman10-Regular"/>
              </a:rPr>
              <a:t>[23] </a:t>
            </a:r>
            <a:r>
              <a:rPr lang="en-US" sz="1600" dirty="0" err="1">
                <a:latin typeface="LMRoman10-Regular"/>
              </a:rPr>
              <a:t>Ke-Hou</a:t>
            </a:r>
            <a:r>
              <a:rPr lang="en-US" sz="1600" dirty="0">
                <a:latin typeface="LMRoman10-Regular"/>
              </a:rPr>
              <a:t> Chen </a:t>
            </a:r>
            <a:r>
              <a:rPr lang="en-US" sz="1600" b="1" dirty="0">
                <a:latin typeface="LMRoman10-Bold"/>
              </a:rPr>
              <a:t>and </a:t>
            </a:r>
            <a:r>
              <a:rPr lang="en-US" sz="1600" dirty="0">
                <a:latin typeface="LMRoman10-Regular"/>
              </a:rPr>
              <a:t>Shen-</a:t>
            </a:r>
            <a:r>
              <a:rPr lang="en-US" sz="1600" dirty="0" err="1">
                <a:latin typeface="LMRoman10-Regular"/>
              </a:rPr>
              <a:t>Iuan</a:t>
            </a:r>
            <a:r>
              <a:rPr lang="en-US" sz="1600" dirty="0">
                <a:latin typeface="LMRoman10-Regular"/>
              </a:rPr>
              <a:t> Liu. “</a:t>
            </a:r>
            <a:r>
              <a:rPr lang="en-US" sz="1600" dirty="0" err="1">
                <a:latin typeface="LMRoman10-Regular"/>
              </a:rPr>
              <a:t>Inductorless</a:t>
            </a:r>
            <a:r>
              <a:rPr lang="en-US" sz="1600" dirty="0">
                <a:latin typeface="LMRoman10-Regular"/>
              </a:rPr>
              <a:t> wideband CMOS low-noise amplifiers using </a:t>
            </a:r>
            <a:r>
              <a:rPr lang="en-US" sz="1600" dirty="0" err="1">
                <a:latin typeface="LMRoman10-Regular"/>
              </a:rPr>
              <a:t>noisecanceling</a:t>
            </a:r>
            <a:endParaRPr lang="en-US" sz="1600" dirty="0">
              <a:latin typeface="LMRoman10-Regular"/>
            </a:endParaRPr>
          </a:p>
          <a:p>
            <a:r>
              <a:rPr lang="en-US" sz="1600" dirty="0">
                <a:latin typeface="LMRoman10-Regular"/>
              </a:rPr>
              <a:t>technique”. </a:t>
            </a:r>
            <a:r>
              <a:rPr lang="en-US" sz="1600" b="1" dirty="0" err="1">
                <a:latin typeface="LMRoman10-Bold"/>
              </a:rPr>
              <a:t>in</a:t>
            </a:r>
            <a:r>
              <a:rPr lang="en-US" sz="1600" i="1" dirty="0" err="1">
                <a:latin typeface="LMRoman10-Italic"/>
              </a:rPr>
              <a:t>IEEE</a:t>
            </a:r>
            <a:r>
              <a:rPr lang="en-US" sz="1600" i="1" dirty="0">
                <a:latin typeface="LMRoman10-Italic"/>
              </a:rPr>
              <a:t> Transactions on Circuits and Systems I: Regular Papers</a:t>
            </a:r>
            <a:r>
              <a:rPr lang="en-US" sz="1600" dirty="0">
                <a:latin typeface="LMRoman10-Regular"/>
              </a:rPr>
              <a:t>: 59.2 (2011),</a:t>
            </a:r>
          </a:p>
          <a:p>
            <a:r>
              <a:rPr lang="de-DE" sz="1600" b="1" dirty="0" err="1">
                <a:latin typeface="LMRoman10-Bold"/>
              </a:rPr>
              <a:t>pages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305–314.</a:t>
            </a:r>
          </a:p>
          <a:p>
            <a:r>
              <a:rPr lang="de-DE" sz="1600" dirty="0">
                <a:latin typeface="LMRoman10-Regular"/>
              </a:rPr>
              <a:t>[24] </a:t>
            </a:r>
            <a:r>
              <a:rPr lang="de-DE" sz="1600" dirty="0" err="1">
                <a:latin typeface="LMRoman10-Regular"/>
              </a:rPr>
              <a:t>Ke</a:t>
            </a:r>
            <a:r>
              <a:rPr lang="de-DE" sz="1600" dirty="0">
                <a:latin typeface="LMRoman10-Regular"/>
              </a:rPr>
              <a:t>-Hou Chen </a:t>
            </a:r>
            <a:r>
              <a:rPr lang="de-DE" sz="1600" b="1" dirty="0" err="1">
                <a:latin typeface="LMRoman10-Bold"/>
              </a:rPr>
              <a:t>andothers</a:t>
            </a:r>
            <a:r>
              <a:rPr lang="de-DE" sz="1600" dirty="0">
                <a:latin typeface="LMRoman10-Regular"/>
              </a:rPr>
              <a:t>. “An Ultra-Wide-Band 0.4–10-GHz LNA in 0.18 </a:t>
            </a:r>
            <a:r>
              <a:rPr lang="el-GR" sz="1600" i="1" dirty="0">
                <a:latin typeface="LMMathItalic10-Regular"/>
              </a:rPr>
              <a:t>μ</a:t>
            </a:r>
            <a:r>
              <a:rPr lang="de-DE" sz="1600" dirty="0">
                <a:latin typeface="LMRoman10-Regular"/>
              </a:rPr>
              <a:t>m CMOS”. </a:t>
            </a:r>
            <a:r>
              <a:rPr lang="de-DE" sz="1600" b="1" dirty="0" err="1">
                <a:latin typeface="LMRoman10-Bold"/>
              </a:rPr>
              <a:t>in</a:t>
            </a:r>
            <a:r>
              <a:rPr lang="de-DE" sz="1600" i="1" dirty="0" err="1">
                <a:latin typeface="LMRoman10-Italic"/>
              </a:rPr>
              <a:t>IEEE</a:t>
            </a:r>
            <a:endParaRPr lang="de-DE" sz="1600" i="1" dirty="0">
              <a:latin typeface="LMRoman10-Italic"/>
            </a:endParaRPr>
          </a:p>
          <a:p>
            <a:r>
              <a:rPr lang="en-US" sz="1600" i="1" dirty="0">
                <a:latin typeface="LMRoman10-Italic"/>
              </a:rPr>
              <a:t>Transactions on Circuits and Systems II: Express Briefs</a:t>
            </a:r>
            <a:r>
              <a:rPr lang="en-US" sz="1600" dirty="0">
                <a:latin typeface="LMRoman10-Regular"/>
              </a:rPr>
              <a:t>: 54.3 (2007), </a:t>
            </a:r>
            <a:r>
              <a:rPr lang="en-US" sz="1600" b="1" dirty="0">
                <a:latin typeface="LMRoman10-Bold"/>
              </a:rPr>
              <a:t>pages </a:t>
            </a:r>
            <a:r>
              <a:rPr lang="en-US" sz="1600" dirty="0">
                <a:latin typeface="LMRoman10-Regular"/>
              </a:rPr>
              <a:t>217–221.</a:t>
            </a:r>
          </a:p>
          <a:p>
            <a:r>
              <a:rPr lang="en-US" sz="1600" dirty="0">
                <a:latin typeface="LMRoman10-Regular"/>
              </a:rPr>
              <a:t>[25] Yi-Jan Emery Chen </a:t>
            </a:r>
            <a:r>
              <a:rPr lang="en-US" sz="1600" b="1" dirty="0">
                <a:latin typeface="LMRoman10-Bold"/>
              </a:rPr>
              <a:t>and </a:t>
            </a:r>
            <a:r>
              <a:rPr lang="en-US" sz="1600" dirty="0">
                <a:latin typeface="LMRoman10-Regular"/>
              </a:rPr>
              <a:t>Yao-I Huang. “Development of integrated broad-band CMOS low-noise</a:t>
            </a:r>
          </a:p>
          <a:p>
            <a:r>
              <a:rPr lang="en-US" sz="1600" dirty="0">
                <a:latin typeface="LMRoman10-Regular"/>
              </a:rPr>
              <a:t>amplifiers”. </a:t>
            </a:r>
            <a:r>
              <a:rPr lang="en-US" sz="1600" b="1" dirty="0" err="1">
                <a:latin typeface="LMRoman10-Bold"/>
              </a:rPr>
              <a:t>in</a:t>
            </a:r>
            <a:r>
              <a:rPr lang="en-US" sz="1600" i="1" dirty="0" err="1">
                <a:latin typeface="LMRoman10-Italic"/>
              </a:rPr>
              <a:t>IEEE</a:t>
            </a:r>
            <a:r>
              <a:rPr lang="en-US" sz="1600" i="1" dirty="0">
                <a:latin typeface="LMRoman10-Italic"/>
              </a:rPr>
              <a:t> Transactions on Circuits and Systems I: Regular Papers</a:t>
            </a:r>
            <a:r>
              <a:rPr lang="en-US" sz="1600" dirty="0">
                <a:latin typeface="LMRoman10-Regular"/>
              </a:rPr>
              <a:t>: 54.10 (2007), </a:t>
            </a:r>
            <a:r>
              <a:rPr lang="en-US" sz="1600" b="1" dirty="0">
                <a:latin typeface="LMRoman10-Bold"/>
              </a:rPr>
              <a:t>pages </a:t>
            </a:r>
            <a:r>
              <a:rPr lang="en-US" sz="1600" dirty="0">
                <a:latin typeface="LMRoman10-Regular"/>
              </a:rPr>
              <a:t>2120–2127.</a:t>
            </a:r>
          </a:p>
          <a:p>
            <a:r>
              <a:rPr lang="en-US" sz="1600" dirty="0">
                <a:latin typeface="LMRoman10-Regular"/>
              </a:rPr>
              <a:t>[26] Paul R Gray </a:t>
            </a:r>
            <a:r>
              <a:rPr lang="en-US" sz="1600" b="1" dirty="0">
                <a:latin typeface="LMRoman10-Bold"/>
              </a:rPr>
              <a:t>and </a:t>
            </a:r>
            <a:r>
              <a:rPr lang="en-US" sz="1600" dirty="0">
                <a:latin typeface="LMRoman10-Regular"/>
              </a:rPr>
              <a:t>Robert G Meyer. “MOS operational amplifier design-a tutorial overview”. </a:t>
            </a:r>
            <a:r>
              <a:rPr lang="en-US" sz="1600" b="1" dirty="0" err="1">
                <a:latin typeface="LMRoman10-Bold"/>
              </a:rPr>
              <a:t>in</a:t>
            </a:r>
            <a:r>
              <a:rPr lang="en-US" sz="1600" i="1" dirty="0" err="1">
                <a:latin typeface="LMRoman10-Italic"/>
              </a:rPr>
              <a:t>Ieee</a:t>
            </a:r>
            <a:endParaRPr lang="en-US" sz="1600" i="1" dirty="0">
              <a:latin typeface="LMRoman10-Italic"/>
            </a:endParaRPr>
          </a:p>
          <a:p>
            <a:r>
              <a:rPr lang="en-US" sz="1600" i="1" dirty="0">
                <a:latin typeface="LMRoman10-Italic"/>
              </a:rPr>
              <a:t>journal of solid-state circuits</a:t>
            </a:r>
            <a:r>
              <a:rPr lang="en-US" sz="1600" dirty="0">
                <a:latin typeface="LMRoman10-Regular"/>
              </a:rPr>
              <a:t>: 17.6 (1982), </a:t>
            </a:r>
            <a:r>
              <a:rPr lang="en-US" sz="1600" b="1" dirty="0">
                <a:latin typeface="LMRoman10-Bold"/>
              </a:rPr>
              <a:t>pages </a:t>
            </a:r>
            <a:r>
              <a:rPr lang="en-US" sz="1600" dirty="0">
                <a:latin typeface="LMRoman10-Regular"/>
              </a:rPr>
              <a:t>969–982.</a:t>
            </a:r>
          </a:p>
          <a:p>
            <a:r>
              <a:rPr lang="de-DE" sz="1600" dirty="0">
                <a:latin typeface="LMRoman10-Regular"/>
              </a:rPr>
              <a:t>[27] </a:t>
            </a:r>
            <a:r>
              <a:rPr lang="de-DE" sz="1600" dirty="0" err="1">
                <a:latin typeface="LMRoman10-Regular"/>
              </a:rPr>
              <a:t>Lipika</a:t>
            </a:r>
            <a:r>
              <a:rPr lang="de-DE" sz="1600" dirty="0">
                <a:latin typeface="LMRoman10-Regular"/>
              </a:rPr>
              <a:t> Gupta, </a:t>
            </a:r>
            <a:r>
              <a:rPr lang="de-DE" sz="1600" dirty="0" err="1">
                <a:latin typeface="LMRoman10-Regular"/>
              </a:rPr>
              <a:t>Amod</a:t>
            </a:r>
            <a:r>
              <a:rPr lang="de-DE" sz="1600" dirty="0">
                <a:latin typeface="LMRoman10-Regular"/>
              </a:rPr>
              <a:t> Kumar </a:t>
            </a:r>
            <a:r>
              <a:rPr lang="de-DE" sz="1600" b="1" dirty="0" err="1">
                <a:latin typeface="LMRoman10-Bold"/>
              </a:rPr>
              <a:t>and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 err="1">
                <a:latin typeface="LMRoman10-Regular"/>
              </a:rPr>
              <a:t>Sartajvir</a:t>
            </a:r>
            <a:r>
              <a:rPr lang="de-DE" sz="1600" dirty="0">
                <a:latin typeface="LMRoman10-Regular"/>
              </a:rPr>
              <a:t> Singh. “G m/I D </a:t>
            </a:r>
            <a:r>
              <a:rPr lang="de-DE" sz="1600" dirty="0" err="1">
                <a:latin typeface="LMRoman10-Regular"/>
              </a:rPr>
              <a:t>Method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based</a:t>
            </a:r>
            <a:r>
              <a:rPr lang="de-DE" sz="1600" dirty="0">
                <a:latin typeface="LMRoman10-Regular"/>
              </a:rPr>
              <a:t> Low-power, Low-</a:t>
            </a:r>
            <a:r>
              <a:rPr lang="de-DE" sz="1600" dirty="0" err="1">
                <a:latin typeface="LMRoman10-Regular"/>
              </a:rPr>
              <a:t>noise</a:t>
            </a:r>
            <a:r>
              <a:rPr lang="de-DE" sz="1600" dirty="0">
                <a:latin typeface="LMRoman10-Regular"/>
              </a:rPr>
              <a:t> </a:t>
            </a:r>
            <a:r>
              <a:rPr lang="de-DE" sz="1600" dirty="0" err="1">
                <a:latin typeface="LMRoman10-Regular"/>
              </a:rPr>
              <a:t>Preamplifier</a:t>
            </a:r>
            <a:endParaRPr lang="de-DE" sz="1600" dirty="0">
              <a:latin typeface="LMRoman10-Regular"/>
            </a:endParaRPr>
          </a:p>
          <a:p>
            <a:r>
              <a:rPr lang="en-US" sz="1600" dirty="0">
                <a:latin typeface="LMRoman10-Regular"/>
              </a:rPr>
              <a:t>Design for EEG”. </a:t>
            </a:r>
            <a:r>
              <a:rPr lang="en-US" sz="1600" b="1" dirty="0">
                <a:latin typeface="LMRoman10-Bold"/>
              </a:rPr>
              <a:t>in</a:t>
            </a:r>
            <a:r>
              <a:rPr lang="en-US" sz="1600" i="1" dirty="0">
                <a:latin typeface="LMRoman10-Italic"/>
              </a:rPr>
              <a:t>2019 International Conference on Computing, Power and Communication</a:t>
            </a:r>
          </a:p>
          <a:p>
            <a:r>
              <a:rPr lang="fr-FR" sz="1600" i="1" dirty="0">
                <a:latin typeface="LMRoman10-Italic"/>
              </a:rPr>
              <a:t>Technologies (GUCON)</a:t>
            </a:r>
            <a:r>
              <a:rPr lang="fr-FR" sz="1600" dirty="0">
                <a:latin typeface="LMRoman10-Regular"/>
              </a:rPr>
              <a:t>: IEEE. 2019, </a:t>
            </a:r>
            <a:r>
              <a:rPr lang="fr-FR" sz="1600" b="1" dirty="0">
                <a:latin typeface="LMRoman10-Bold"/>
              </a:rPr>
              <a:t>pages </a:t>
            </a:r>
            <a:r>
              <a:rPr lang="fr-FR" sz="1600" dirty="0">
                <a:latin typeface="LMRoman10-Regular"/>
              </a:rPr>
              <a:t>82–88.</a:t>
            </a:r>
          </a:p>
          <a:p>
            <a:r>
              <a:rPr lang="en-US" sz="1600" dirty="0">
                <a:latin typeface="LMRoman10-Regular"/>
              </a:rPr>
              <a:t>[28] </a:t>
            </a:r>
            <a:r>
              <a:rPr lang="en-US" sz="1600" dirty="0" err="1">
                <a:latin typeface="LMRoman10-Regular"/>
              </a:rPr>
              <a:t>Priti</a:t>
            </a:r>
            <a:r>
              <a:rPr lang="en-US" sz="1600" dirty="0">
                <a:latin typeface="LMRoman10-Regular"/>
              </a:rPr>
              <a:t> Gupta </a:t>
            </a:r>
            <a:r>
              <a:rPr lang="en-US" sz="1600" b="1" dirty="0">
                <a:latin typeface="LMRoman10-Bold"/>
              </a:rPr>
              <a:t>and </a:t>
            </a:r>
            <a:r>
              <a:rPr lang="en-US" sz="1600" dirty="0" err="1">
                <a:latin typeface="LMRoman10-Regular"/>
              </a:rPr>
              <a:t>Suman</a:t>
            </a:r>
            <a:r>
              <a:rPr lang="en-US" sz="1600" dirty="0">
                <a:latin typeface="LMRoman10-Regular"/>
              </a:rPr>
              <a:t> </a:t>
            </a:r>
            <a:r>
              <a:rPr lang="en-US" sz="1600" dirty="0" err="1">
                <a:latin typeface="LMRoman10-Regular"/>
              </a:rPr>
              <a:t>Lata</a:t>
            </a:r>
            <a:r>
              <a:rPr lang="en-US" sz="1600" dirty="0">
                <a:latin typeface="LMRoman10-Regular"/>
              </a:rPr>
              <a:t> </a:t>
            </a:r>
            <a:r>
              <a:rPr lang="en-US" sz="1600" dirty="0" err="1">
                <a:latin typeface="LMRoman10-Regular"/>
              </a:rPr>
              <a:t>Tripathi</a:t>
            </a:r>
            <a:r>
              <a:rPr lang="en-US" sz="1600" dirty="0">
                <a:latin typeface="LMRoman10-Regular"/>
              </a:rPr>
              <a:t>. “Low power design of bulk driven operational </a:t>
            </a:r>
            <a:r>
              <a:rPr lang="en-US" sz="1600" dirty="0" err="1">
                <a:latin typeface="LMRoman10-Regular"/>
              </a:rPr>
              <a:t>transconductance</a:t>
            </a:r>
            <a:endParaRPr lang="en-US" sz="1600" dirty="0">
              <a:latin typeface="LMRoman10-Regular"/>
            </a:endParaRPr>
          </a:p>
          <a:p>
            <a:r>
              <a:rPr lang="de-DE" sz="1600" dirty="0" err="1">
                <a:latin typeface="LMRoman10-Regular"/>
              </a:rPr>
              <a:t>amplifier</a:t>
            </a:r>
            <a:r>
              <a:rPr lang="de-DE" sz="1600" dirty="0">
                <a:latin typeface="LMRoman10-Regular"/>
              </a:rPr>
              <a:t>”. </a:t>
            </a:r>
            <a:r>
              <a:rPr lang="de-DE" sz="1600" b="1" dirty="0">
                <a:latin typeface="LMRoman10-Bold"/>
              </a:rPr>
              <a:t>in</a:t>
            </a:r>
            <a:r>
              <a:rPr lang="de-DE" sz="1600" i="1" dirty="0">
                <a:latin typeface="LMRoman10-Italic"/>
              </a:rPr>
              <a:t>2017 Devices </a:t>
            </a:r>
            <a:r>
              <a:rPr lang="de-DE" sz="1600" i="1" dirty="0" err="1">
                <a:latin typeface="LMRoman10-Italic"/>
              </a:rPr>
              <a:t>for</a:t>
            </a:r>
            <a:r>
              <a:rPr lang="de-DE" sz="1600" i="1" dirty="0">
                <a:latin typeface="LMRoman10-Italic"/>
              </a:rPr>
              <a:t> Integrated Circuit (</a:t>
            </a:r>
            <a:r>
              <a:rPr lang="de-DE" sz="1600" i="1" dirty="0" err="1">
                <a:latin typeface="LMRoman10-Italic"/>
              </a:rPr>
              <a:t>DevIC</a:t>
            </a:r>
            <a:r>
              <a:rPr lang="de-DE" sz="1600" i="1" dirty="0">
                <a:latin typeface="LMRoman10-Italic"/>
              </a:rPr>
              <a:t>)</a:t>
            </a:r>
            <a:r>
              <a:rPr lang="de-DE" sz="1600" dirty="0">
                <a:latin typeface="LMRoman10-Regular"/>
              </a:rPr>
              <a:t>: IEEE. 2017, </a:t>
            </a:r>
            <a:r>
              <a:rPr lang="de-DE" sz="1600" b="1" dirty="0" err="1">
                <a:latin typeface="LMRoman10-Bold"/>
              </a:rPr>
              <a:t>pages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241–246.</a:t>
            </a:r>
          </a:p>
          <a:p>
            <a:r>
              <a:rPr lang="en-US" sz="1600" dirty="0">
                <a:latin typeface="LMRoman10-Regular"/>
              </a:rPr>
              <a:t>[29] Reid R Harrison </a:t>
            </a:r>
            <a:r>
              <a:rPr lang="en-US" sz="1600" b="1" dirty="0">
                <a:latin typeface="LMRoman10-Bold"/>
              </a:rPr>
              <a:t>and </a:t>
            </a:r>
            <a:r>
              <a:rPr lang="en-US" sz="1600" dirty="0">
                <a:latin typeface="LMRoman10-Regular"/>
              </a:rPr>
              <a:t>Cameron Charles. “A low-power low-noise CMOS amplifier for neural recording</a:t>
            </a:r>
          </a:p>
          <a:p>
            <a:r>
              <a:rPr lang="de-DE" sz="1600" dirty="0" err="1">
                <a:latin typeface="LMRoman10-Regular"/>
              </a:rPr>
              <a:t>applications</a:t>
            </a:r>
            <a:r>
              <a:rPr lang="de-DE" sz="1600" dirty="0">
                <a:latin typeface="LMRoman10-Regular"/>
              </a:rPr>
              <a:t>”. </a:t>
            </a:r>
            <a:r>
              <a:rPr lang="de-DE" sz="1600" b="1" dirty="0" err="1">
                <a:latin typeface="LMRoman10-Bold"/>
              </a:rPr>
              <a:t>in</a:t>
            </a:r>
            <a:r>
              <a:rPr lang="de-DE" sz="1600" i="1" dirty="0" err="1">
                <a:latin typeface="LMRoman10-Italic"/>
              </a:rPr>
              <a:t>IEEE</a:t>
            </a:r>
            <a:r>
              <a:rPr lang="de-DE" sz="1600" i="1" dirty="0">
                <a:latin typeface="LMRoman10-Italic"/>
              </a:rPr>
              <a:t> Journal </a:t>
            </a:r>
            <a:r>
              <a:rPr lang="de-DE" sz="1600" i="1" dirty="0" err="1">
                <a:latin typeface="LMRoman10-Italic"/>
              </a:rPr>
              <a:t>of</a:t>
            </a:r>
            <a:r>
              <a:rPr lang="de-DE" sz="1600" i="1" dirty="0">
                <a:latin typeface="LMRoman10-Italic"/>
              </a:rPr>
              <a:t> solid-</a:t>
            </a:r>
            <a:r>
              <a:rPr lang="de-DE" sz="1600" i="1" dirty="0" err="1">
                <a:latin typeface="LMRoman10-Italic"/>
              </a:rPr>
              <a:t>state</a:t>
            </a:r>
            <a:r>
              <a:rPr lang="de-DE" sz="1600" i="1" dirty="0">
                <a:latin typeface="LMRoman10-Italic"/>
              </a:rPr>
              <a:t> </a:t>
            </a:r>
            <a:r>
              <a:rPr lang="de-DE" sz="1600" i="1" dirty="0" err="1">
                <a:latin typeface="LMRoman10-Italic"/>
              </a:rPr>
              <a:t>circuits</a:t>
            </a:r>
            <a:r>
              <a:rPr lang="de-DE" sz="1600" dirty="0">
                <a:latin typeface="LMRoman10-Regular"/>
              </a:rPr>
              <a:t>: 38.6 (2003), </a:t>
            </a:r>
            <a:r>
              <a:rPr lang="de-DE" sz="1600" b="1" dirty="0" err="1">
                <a:latin typeface="LMRoman10-Bold"/>
              </a:rPr>
              <a:t>pages</a:t>
            </a:r>
            <a:r>
              <a:rPr lang="de-DE" sz="1600" b="1" dirty="0">
                <a:latin typeface="LMRoman10-Bold"/>
              </a:rPr>
              <a:t> </a:t>
            </a:r>
            <a:r>
              <a:rPr lang="de-DE" sz="1600" dirty="0">
                <a:latin typeface="LMRoman10-Regular"/>
              </a:rPr>
              <a:t>958–965.</a:t>
            </a:r>
            <a:endParaRPr lang="de-DE" sz="1600" dirty="0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520878" y="419484"/>
            <a:ext cx="14110017" cy="1249960"/>
          </a:xfrm>
        </p:spPr>
        <p:txBody>
          <a:bodyPr/>
          <a:lstStyle/>
          <a:p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1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AA6F927-413B-443D-B3C2-4ED204737E43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782814" y="2260046"/>
            <a:ext cx="1055926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[30] Patrick Hayes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andothers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“Converse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magnetoelectric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composite resonator for sensing small magnetic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fields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Scientific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reports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9.1 (2019),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16355.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[31]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Payam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Heydari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“Design and analysis of a performance-optimized CMOS UWB distributed LNA”.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Journal of Solid-State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42.9 (2007),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1892–1905.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[32] Institute for Integrated Circuits, Hamburg University of Technology.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"ACDLab_WS1920_T02_opamp_analysis"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University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Lecture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2019-20.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[33] Aly Ismail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Asad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Abidi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“A 3-10-GHz low-noise amplifier with wideband LC-ladder matching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network”.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Journal of solid-state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39.12 (2004),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2269–2277.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[34] Chih-Fan Liao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Shen-Iuan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Liu. “A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broadband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noise-canceling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CMOS LNA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for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3.1–10.6-GHz UWB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receivers”.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Journal of Solid-State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42.2 (2007),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329–339.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[35]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Kuang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Hao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Lin, Tai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Hsuan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Yang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Chen Wei Hsu. “Implementation of a low-power folded-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RF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front-end for LTE receivers”.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2014 International Symposium on Computer, Consumer and Control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IEEE. 2014,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1049–1052.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[36] Zheng Liu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Lihong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Zhang. “Performance-constrained parasitic-aware retargeting and optimization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of analog layouts”.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2009 Canadian Conference on Electrical and Computer Engineering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IEEE. 2009,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1194–1197.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[37] Ali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Meaamar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andothers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“A wideband low power low-noise amplifier in CMOS technology”.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endParaRPr kumimoji="0" lang="en-US" sz="16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Ital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transactions on Circuits and Systems I: Regular papers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57.4 (2009),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773–782.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[38]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Trung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-Kien Nguyen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andothers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“CMOS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low-noise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amplifier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design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optimization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techniques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endParaRPr kumimoji="0" lang="de-DE" sz="16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Ital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Transactions on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microwave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theory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and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techniques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52.5 (2004),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1433–1442.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[39] Jack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Ou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Pietro M Ferreira. “A 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10-Regular"/>
              </a:rPr>
              <a:t>g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_{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10-Regular"/>
              </a:rPr>
              <a:t>m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}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10-Regular"/>
              </a:rPr>
              <a:t>/I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_{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10-Regular"/>
              </a:rPr>
              <a:t>D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}-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based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noise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optimization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for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CMOS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folded-cascode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operational amplifier”.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Transactions on Circuits and Systems II: Express Briefs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61.10 (2014),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783–787.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[40] Domenico Pepe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Domenico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Zito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“22.7-dB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Gain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19.7-dBm UWB CMOS LNA”.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Transactions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on Circuits and Systems II: Express Briefs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56.9 (2009),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689–693.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[41] Michael H. Perrott.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"Analysis and Design of Analog Integrated Circuits Lecture 16 Subthreshold Operation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and gm/Id Design"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https://www.cppsim.com/CircuitLectures/Lecture16.pdf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[42] Prof. Dr.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Ing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Andreas Bahr, Institute for Integrated Circuits, Hamburg University of Technology.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"Integrated Circuit Design previously Electronic Devices and Circuits, Chapter 6 : Electrical Noise"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University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Lecture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2023.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[43] Prof. Dr.-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Ing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Matthias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Kuhl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, Institute for Integrated Circuits, Hamburg University of Technology.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"ACDLab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7-Regular"/>
              </a:rPr>
              <a:t>W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10-Regular"/>
              </a:rPr>
              <a:t>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1920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7-Regular"/>
              </a:rPr>
              <a:t>T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03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7-Regular"/>
              </a:rPr>
              <a:t>o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10-Regular"/>
              </a:rPr>
              <a:t>pamp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7-Regular"/>
              </a:rPr>
              <a:t>s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10-Regular"/>
              </a:rPr>
              <a:t>imulations.pdf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University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Lecture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2019.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[44] Prof. Dr.-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Ing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Matthias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Kuhl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, Institute for Integrated Circuits, Hamburg University of Technology.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"Chapter 1: MOS Transistors"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University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Lecture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2020.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[45] Prof. Dr.-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Ing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Matthias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Kuhl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, Institute for Integrated Circuits, Hamburg University of Technology.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"Chapter 3: MOS Amplifiers - From Common Source to Differential Stages 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University Lecture. 2020.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3586" y="2260046"/>
            <a:ext cx="10842260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[46] Prof. Dr.-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Ing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Matthias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Kuhl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, Institute for Integrated Circuits, Hamburg University of Technology.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"Chapter 4: Operational Amplifiers – From Single Stage to Two Stage –"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University Lecture. 2020.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[47]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Yasir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Mahmood Qureshi. “Design and layout of two stage high bandwidth operational amplifier”.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World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Academy of Science, Engineering and Technology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71 (2012).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[48] V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Sudheer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Raja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Kumaravel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“Design of recycling folded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amplifier using potential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distribution method”.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2017 International conference on Microelectronic Devices, Circuits and Systems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(ICMDCS)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IEEE. 2017,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1–5.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[49] Shraddha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Rathore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Anand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Darji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“Minimum area layout of high bandwidth folded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operational amplifier using SCL 180nm CMOS technology”.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2017 International Conference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Information, Communication, Instrumentation and Control (ICICIC)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IEEE. 2017,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1–6.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[50]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Behzad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Razavi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Design of analog CMOS integrated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., 2005.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[51] Michael T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Reiha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John R Long. “A 1.2 V reactive-feedback 3.1–10.6 GHz low-noise amplifier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0.13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10-Regular"/>
              </a:rPr>
              <a:t>μ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m CMOS”.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Journal of Solid-State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42.5 (2007),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1023–1033.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[52] Robert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Rieger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andothers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“Design of a low-noise preamplifier for nerve cuff electrode recording”.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Journal of Solid-State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38.8 (2003),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1373–1379.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[53] CS Sajin, SS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Ajitha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TA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Shahul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Hameed. “Simulation of folded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amplifiers for high frequency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applications using sub threshold MOS”.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AIP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Conference Proceedings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volume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2222. 1. AIP Publishing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LLC. 2020,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020015.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[54] Willy MC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Sansen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Willy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Sansen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“Systematic Design of Operational Amplifiers”.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Analog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Design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Essentials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(2006),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181–209.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[55] Giuseppina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Sapone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Giuseppe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Palmisano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“A 3–10-GHz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low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-power CMOS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low-noise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amplifier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for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ultra-wideband communication”.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Transactions on Microwave Theory and Techniques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59.3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(2010),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678–686.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[56] Giuseppina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Sapone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Giuseppe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Palmisano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“A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low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-power 3-5-GHz UWB down-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converter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with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resistive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-feedback LNA in a 90-nm CMOS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process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2008 European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Microwave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Integrated Circuit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Conference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IEEE. 2008,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406–409.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[57]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Chutham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Sawigun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Prajuab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Pawarangkoon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“Performance enhancement of a subthreshold MOS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folded-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OTA using enhanced lateral BJT input stage”.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2017 14th International Conference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on Electrical Engineering/Electronics, Computer, Telecommunications and Information Technology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(ECTI-CON)</a:t>
            </a:r>
            <a:r>
              <a:rPr kumimoji="0" lang="it-IT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IEEE. 2017, </a:t>
            </a:r>
            <a:r>
              <a:rPr kumimoji="0" lang="it-IT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it-IT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710–713.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[58] Jose E.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Schutt-Aine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"ECE 342, Electronic Circuits, Lecture 25 Frequency Response of CG, CB,SF 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EF"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http://emlab.uiuc.edu/ece342/notes/Lec_25.pdf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[59] Derek K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Shaeffer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Thomas H Lee. “A 1.5-V, 1.5-GHz CMOS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low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noise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amplifier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Journal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of solid-state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32.5 (1997),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745–759.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[60] Sebastian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Simmich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, Andreas Bahr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Robert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Rieger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“Noise efficient integrated amplifier designs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biomedical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applications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Electronics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10.13 (2021),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1522.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520878" y="419484"/>
            <a:ext cx="14110017" cy="1249960"/>
          </a:xfrm>
        </p:spPr>
        <p:txBody>
          <a:bodyPr/>
          <a:lstStyle/>
          <a:p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AA6F927-413B-443D-B3C2-4ED204737E43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1086413" y="2323924"/>
            <a:ext cx="11601780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[61] Lee Cha Sing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andothers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“Design and analysis of folded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operational amplifier using 0.13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athItalic10-Regular"/>
              </a:rPr>
              <a:t>μ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m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CMOS technology”.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AIP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Conference Proceedings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volume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2203. 1. AIP Publishing LLC. 2020,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020041.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[62] Cristian Stancu, Dragos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Dobrescu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Lidia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Dobrescu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“Offset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Voltage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Reduction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Methods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for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a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Two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Stage Folded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Operational Amplifier”.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2022 14th International Conference on Electronics,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Computers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and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Artificial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Intelligence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(ECAI)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IEEE. 2022,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1–4.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[63] Bruno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Stefanelli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andothers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“A very low-noise CMOS preamplifier for capacitive sensors”.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endParaRPr kumimoji="0" lang="en-US" sz="16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Ital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journal of solid-state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28.9 (1993),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971–978.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[64] B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Telkes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“SETTLING TIME OF OPERATIONAL AMPLIFIERS WITH FEEDFORW ARD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COMPENSATION”.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Periodica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Polytechnica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Electrical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Engineering (Archives)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19.4 (1975),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329–348.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[65] Edgar Sánchez-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Sinencio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Texas AM University Department of Electrical Engineering.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"Bulk Driven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Transistors"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Caps10-Regular"/>
              </a:rPr>
              <a:t>url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Mono10-Regular"/>
              </a:rPr>
              <a:t>https://people.engr.tamu.edu/s-sanchez/ee689.html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[66] Lee H Thomas.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The design of CMOS radio-frequency integrated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Cambridge University Press,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2004.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[67]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Yannis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Tsividis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Operation and Modeling of the MOS Transistor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McGraw-Hill, Inc., 1987.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[68]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Sudheer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Raja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Venishetty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Kumaravel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Sundaram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“Design and analysis of modified recycling folded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amplifier with improved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transconductance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and slew rate”.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Engineering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and Applied Science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Research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47.4 (2020),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430–438.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[69] Sophie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Verdonckt-Vandebroek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andothers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“High-gain lateral bipolar action in a MOSFET structure”.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fr-FR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fr-FR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Transactions on Electron </a:t>
            </a:r>
            <a:r>
              <a:rPr kumimoji="0" lang="fr-FR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Devices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38.11 (1991),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2487–2496.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[70] Ender Yilmaz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GÜnhan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Dundar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“Analog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layout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generator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for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CMOS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circuits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Transactions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on computer-aided design of integrated circuits and systems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28.1 (2008),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32–45.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[71]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Ghader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Yosefi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“The high recycling folded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(HRFC): A general enhancement of the recycling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folded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cascode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operational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amplifier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Microelectronics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journal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89 (2019),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70–90.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[72]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Hirokazu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Yoshizawa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“An improved figure-of-merit equation for op-amp evaluation”.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IEICE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Electronics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Express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12.15 (2015),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20150533–20150533.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[73]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Yueh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-Hua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Yu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, Yi-Jan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Emery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Chen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Deukhyoun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Heo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“A 0.6-v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low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power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uwb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cmos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lna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endParaRPr kumimoji="0" lang="de-DE" sz="16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Ital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microwave and wireless components letters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17.3 (2007),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229–231.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[74] Frank Zhang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Peter R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Kinget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“Low-power programmable gain CMOS distributed LNA”.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endParaRPr kumimoji="0" lang="en-US" sz="16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Roman10-Itali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Journal of Solid-State Circuits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41.6 (2006),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1333–1343.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[75]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Heng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Zhang,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Xiaohua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Fan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and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Edgar Sánchez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Sinencio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“A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low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-power,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linearized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, ultra-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wideband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 LNA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design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technique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IEEE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Journal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of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solid-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state</a:t>
            </a:r>
            <a:r>
              <a:rPr kumimoji="0" lang="de-DE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 </a:t>
            </a:r>
            <a:r>
              <a:rPr kumimoji="0" lang="de-DE" sz="16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Italic"/>
              </a:rPr>
              <a:t>circuits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: 44.2 (2009), </a:t>
            </a:r>
            <a:r>
              <a:rPr kumimoji="0" lang="de-DE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pages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 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320–330.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[76] Liang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Zuo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. “Low-voltage bulk-driven amplifier design and its application in implantable biomedical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sensors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”. </a:t>
            </a: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Bold"/>
              </a:rPr>
              <a:t>in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Roman10-Regular"/>
              </a:rPr>
              <a:t>(2012).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20878" y="419484"/>
            <a:ext cx="14110017" cy="1249960"/>
          </a:xfrm>
        </p:spPr>
        <p:txBody>
          <a:bodyPr/>
          <a:lstStyle/>
          <a:p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Covered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6F927-413B-443D-B3C2-4ED204737E43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27383" y="3390657"/>
            <a:ext cx="14179063" cy="6790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Magneto-Electric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  <a:endParaRPr lang="de-DE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Noise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Single-Stage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Amplifiers</a:t>
            </a:r>
            <a:endParaRPr lang="de-DE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2-Stage, Differential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Amplifiers</a:t>
            </a:r>
            <a:endParaRPr lang="de-DE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Lateral BJT Input-Stage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achieving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de-DE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de-DE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de-DE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Amplifiers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endParaRPr lang="de-DE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4761846" y="7327475"/>
            <a:ext cx="2478741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468486" cy="1249960"/>
          </a:xfrm>
        </p:spPr>
        <p:txBody>
          <a:bodyPr/>
          <a:lstStyle/>
          <a:p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Magneto-Electric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  <a:endParaRPr lang="en-US" sz="40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AA6F927-413B-443D-B3C2-4ED204737E4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80" y="1869850"/>
            <a:ext cx="7396873" cy="50367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3619" y="6773504"/>
            <a:ext cx="456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51365" y="7483599"/>
            <a:ext cx="5523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1: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63" y="7676725"/>
            <a:ext cx="9379250" cy="35315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54015" y="11403010"/>
            <a:ext cx="10867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sensitivity and noise dependency on the applied carrier amplitude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658410" y="8452413"/>
            <a:ext cx="92696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Silicon-based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magnetoelectric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(ME) thin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films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fabricated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Kiel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Nanolaboratory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resonance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515KHz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Carrier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/√Hz </a:t>
            </a:r>
            <a:endParaRPr lang="de-DE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/√Hz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82972"/>
              </p:ext>
            </p:extLst>
          </p:nvPr>
        </p:nvGraphicFramePr>
        <p:xfrm>
          <a:off x="13137499" y="1933646"/>
          <a:ext cx="7689502" cy="5511991"/>
        </p:xfrm>
        <a:graphic>
          <a:graphicData uri="http://schemas.openxmlformats.org/drawingml/2006/table">
            <a:tbl>
              <a:tblPr firstRow="1" bandRow="1"/>
              <a:tblGrid>
                <a:gridCol w="3844751">
                  <a:extLst>
                    <a:ext uri="{9D8B030D-6E8A-4147-A177-3AD203B41FA5}">
                      <a16:colId xmlns:a16="http://schemas.microsoft.com/office/drawing/2014/main" val="3037024413"/>
                    </a:ext>
                  </a:extLst>
                </a:gridCol>
                <a:gridCol w="3844751">
                  <a:extLst>
                    <a:ext uri="{9D8B030D-6E8A-4147-A177-3AD203B41FA5}">
                      <a16:colId xmlns:a16="http://schemas.microsoft.com/office/drawing/2014/main" val="2846128010"/>
                    </a:ext>
                  </a:extLst>
                </a:gridCol>
              </a:tblGrid>
              <a:tr h="262804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928236"/>
                  </a:ext>
                </a:extLst>
              </a:tr>
              <a:tr h="262804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VDD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3.3V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475841"/>
                  </a:ext>
                </a:extLst>
              </a:tr>
              <a:tr h="262804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Gain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amplifiers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20dB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07062"/>
                  </a:ext>
                </a:extLst>
              </a:tr>
              <a:tr h="43800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Gain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 Differential,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2-stage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folded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cascode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amplifiers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50dB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83713"/>
                  </a:ext>
                </a:extLst>
              </a:tr>
              <a:tr h="43800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Gain-bandwidth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amplifiers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25MHz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287250"/>
                  </a:ext>
                </a:extLst>
              </a:tr>
              <a:tr h="613209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Gain-bandwidth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 Differential,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2-stage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folded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cascode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amplifiers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70MHz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700605"/>
                  </a:ext>
                </a:extLst>
              </a:tr>
              <a:tr h="262804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de-DE" sz="2400" baseline="-25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</a:t>
                      </a:r>
                      <a:endParaRPr lang="de-DE" sz="24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1pF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154626"/>
                  </a:ext>
                </a:extLst>
              </a:tr>
              <a:tr h="262804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interest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500KHz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458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67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4800" dirty="0" smtClean="0">
                <a:solidFill>
                  <a:schemeClr val="tx2"/>
                </a:solidFill>
                <a:ea typeface="Montserrat Semi" charset="0"/>
                <a:cs typeface="Montserrat Semi" charset="0"/>
              </a:rPr>
              <a:t>Electrical Noise</a:t>
            </a:r>
            <a:endParaRPr lang="en-US" sz="4800" dirty="0">
              <a:solidFill>
                <a:schemeClr val="tx2"/>
              </a:solidFill>
              <a:ea typeface="Montserrat Semi" charset="0"/>
              <a:cs typeface="Montserrat Semi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FA33DF-013A-4814-8F0B-5643C959FB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054005" y="1731541"/>
            <a:ext cx="16366067" cy="68626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unwanted voltage or current signal that affects power dissipation, speed, and linearity.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Mainly expressed by its mean-squared power or its root-mean-squared voltage/current.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 in the frequency domain based on the Power Spectral Density (PSD) plot.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noises</a:t>
            </a:r>
          </a:p>
          <a:p>
            <a:pPr marL="1085850" lvl="1" indent="-1714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Noise</a:t>
            </a:r>
          </a:p>
          <a:p>
            <a:pPr marL="2000250" lvl="2" indent="-1714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Occurred by random disturbances a circuit experiences through the supply or ground lines or through the substrate</a:t>
            </a:r>
          </a:p>
          <a:p>
            <a:pPr marL="1085850" lvl="1" indent="-1714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Electronic Noise</a:t>
            </a:r>
          </a:p>
          <a:p>
            <a:pPr marL="2000250" lvl="2" indent="-1714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 Noise</a:t>
            </a:r>
          </a:p>
          <a:p>
            <a:pPr marL="2000250" lvl="2" indent="-1714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Flicker Noise</a:t>
            </a:r>
          </a:p>
          <a:p>
            <a:pPr marL="2000250" lvl="2" indent="-1714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Shot Noise</a:t>
            </a:r>
            <a:endParaRPr lang="de-DE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Input-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Referred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Noise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1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noise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doesn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‘t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justifiable comparison of the performance of different circuits </a:t>
            </a:r>
          </a:p>
          <a:p>
            <a:pPr marL="1085850" lvl="1" indent="-171450">
              <a:buFont typeface="Wingdings" panose="05000000000000000000" pitchFamily="2" charset="2"/>
              <a:buChar char="Ø"/>
            </a:pP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referred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circuitry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de-DE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171450">
              <a:buFont typeface="Wingdings" panose="05000000000000000000" pitchFamily="2" charset="2"/>
              <a:buChar char="Ø"/>
            </a:pP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effects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all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circuitry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de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2485077" y="8459355"/>
                <a:ext cx="11060723" cy="2503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Mosfet Thermal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𝐾𝑇</m:t>
                        </m:r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𝐻𝑧</m:t>
                            </m:r>
                          </m:den>
                        </m:f>
                      </m:e>
                    </m:d>
                  </m:oMath>
                </a14:m>
                <a:endParaRPr lang="de-DE" sz="24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400" dirty="0" err="1" smtClean="0">
                    <a:ea typeface="Times New Roman" panose="02020603050405020304" pitchFamily="18" charset="0"/>
                  </a:rPr>
                  <a:t>Mosfet</a:t>
                </a:r>
                <a:r>
                  <a:rPr lang="de-DE" sz="2400" dirty="0" smtClean="0">
                    <a:ea typeface="Times New Roman" panose="02020603050405020304" pitchFamily="18" charset="0"/>
                  </a:rPr>
                  <a:t> Flicker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f>
                                  <m:fPr>
                                    <m:ctrlP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de-DE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𝐾𝐹</m:t>
                        </m:r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𝐴𝐹</m:t>
                            </m:r>
                          </m:sup>
                        </m:sSubSup>
                      </m:num>
                      <m:den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𝑜𝑥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𝐿𝑊</m:t>
                        </m:r>
                      </m:den>
                    </m:f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𝐻𝑧</m:t>
                            </m:r>
                          </m:den>
                        </m:f>
                      </m:e>
                    </m:d>
                  </m:oMath>
                </a14:m>
                <a:endParaRPr lang="de-DE" sz="24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400" dirty="0" err="1" smtClean="0">
                    <a:ea typeface="Times New Roman" panose="02020603050405020304" pitchFamily="18" charset="0"/>
                  </a:rPr>
                  <a:t>Mosfet</a:t>
                </a:r>
                <a:r>
                  <a:rPr lang="de-DE" sz="2400" dirty="0" smtClean="0">
                    <a:ea typeface="Times New Roman" panose="02020603050405020304" pitchFamily="18" charset="0"/>
                  </a:rPr>
                  <a:t> total </a:t>
                </a:r>
                <a:r>
                  <a:rPr lang="de-DE" sz="2400" dirty="0" err="1" smtClean="0">
                    <a:ea typeface="Times New Roman" panose="02020603050405020304" pitchFamily="18" charset="0"/>
                  </a:rPr>
                  <a:t>output</a:t>
                </a:r>
                <a:r>
                  <a:rPr lang="de-DE" sz="2400" dirty="0" smtClean="0">
                    <a:ea typeface="Times New Roman" panose="02020603050405020304" pitchFamily="18" charset="0"/>
                  </a:rPr>
                  <a:t> </a:t>
                </a:r>
                <a:r>
                  <a:rPr lang="de-DE" sz="2400" dirty="0" err="1" smtClean="0">
                    <a:ea typeface="Times New Roman" panose="02020603050405020304" pitchFamily="18" charset="0"/>
                  </a:rPr>
                  <a:t>noise</a:t>
                </a:r>
                <a:r>
                  <a:rPr lang="de-DE" sz="2400" dirty="0" smtClean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de-DE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de-DE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f>
                                  <m:fPr>
                                    <m:ctrlP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de-DE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𝐾𝐹</m:t>
                        </m:r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𝐴𝐹</m:t>
                            </m:r>
                          </m:sup>
                        </m:sSubSup>
                      </m:num>
                      <m:den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𝑜𝑥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𝐿𝑊</m:t>
                        </m:r>
                      </m:den>
                    </m:f>
                  </m:oMath>
                </a14:m>
                <a:r>
                  <a:rPr lang="de-DE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𝐾𝑇</m:t>
                        </m:r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de-DE" sz="11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1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5077" y="8459355"/>
                <a:ext cx="11060723" cy="2503827"/>
              </a:xfrm>
              <a:prstGeom prst="rect">
                <a:avLst/>
              </a:prstGeom>
              <a:blipFill>
                <a:blip r:embed="rId3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8" y="8336263"/>
            <a:ext cx="9805249" cy="253103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29948" y="11063401"/>
            <a:ext cx="928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mosfet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input-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referred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031" y="2363994"/>
            <a:ext cx="9593769" cy="43218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015625" y="6733762"/>
            <a:ext cx="508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PSDs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2535720" y="10584552"/>
                <a:ext cx="6624734" cy="757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Noise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𝑖𝑛𝑜𝑖𝑠𝑒</m:t>
                        </m:r>
                      </m:sub>
                      <m:sup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de-DE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de-D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𝑜𝑛𝑜𝑖𝑠𝑒</m:t>
                            </m:r>
                          </m:sub>
                          <m:sup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de-D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de-DE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720" y="10584552"/>
                <a:ext cx="6624734" cy="757259"/>
              </a:xfrm>
              <a:prstGeom prst="rect">
                <a:avLst/>
              </a:prstGeom>
              <a:blipFill>
                <a:blip r:embed="rId6"/>
                <a:stretch>
                  <a:fillRect l="-11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93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Single-Stage </a:t>
            </a:r>
            <a:r>
              <a:rPr lang="de-DE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Amplifiers</a:t>
            </a:r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FA33DF-013A-4814-8F0B-5643C959FBD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3617226"/>
              </p:ext>
            </p:extLst>
          </p:nvPr>
        </p:nvGraphicFramePr>
        <p:xfrm>
          <a:off x="1291135" y="1951986"/>
          <a:ext cx="10050941" cy="5861527"/>
        </p:xfrm>
        <a:graphic>
          <a:graphicData uri="http://schemas.openxmlformats.org/drawingml/2006/table">
            <a:tbl>
              <a:tblPr firstRow="1" bandRow="1"/>
              <a:tblGrid>
                <a:gridCol w="1675157">
                  <a:extLst>
                    <a:ext uri="{9D8B030D-6E8A-4147-A177-3AD203B41FA5}">
                      <a16:colId xmlns:a16="http://schemas.microsoft.com/office/drawing/2014/main" val="2696517210"/>
                    </a:ext>
                  </a:extLst>
                </a:gridCol>
                <a:gridCol w="1677237">
                  <a:extLst>
                    <a:ext uri="{9D8B030D-6E8A-4147-A177-3AD203B41FA5}">
                      <a16:colId xmlns:a16="http://schemas.microsoft.com/office/drawing/2014/main" val="1412946194"/>
                    </a:ext>
                  </a:extLst>
                </a:gridCol>
                <a:gridCol w="1673076">
                  <a:extLst>
                    <a:ext uri="{9D8B030D-6E8A-4147-A177-3AD203B41FA5}">
                      <a16:colId xmlns:a16="http://schemas.microsoft.com/office/drawing/2014/main" val="2038927561"/>
                    </a:ext>
                  </a:extLst>
                </a:gridCol>
                <a:gridCol w="1675157">
                  <a:extLst>
                    <a:ext uri="{9D8B030D-6E8A-4147-A177-3AD203B41FA5}">
                      <a16:colId xmlns:a16="http://schemas.microsoft.com/office/drawing/2014/main" val="4034593717"/>
                    </a:ext>
                  </a:extLst>
                </a:gridCol>
                <a:gridCol w="1675157">
                  <a:extLst>
                    <a:ext uri="{9D8B030D-6E8A-4147-A177-3AD203B41FA5}">
                      <a16:colId xmlns:a16="http://schemas.microsoft.com/office/drawing/2014/main" val="2032580040"/>
                    </a:ext>
                  </a:extLst>
                </a:gridCol>
                <a:gridCol w="1675157">
                  <a:extLst>
                    <a:ext uri="{9D8B030D-6E8A-4147-A177-3AD203B41FA5}">
                      <a16:colId xmlns:a16="http://schemas.microsoft.com/office/drawing/2014/main" val="33574688"/>
                    </a:ext>
                  </a:extLst>
                </a:gridCol>
              </a:tblGrid>
              <a:tr h="52752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</a:t>
                      </a:r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Ibias</a:t>
                      </a:r>
                      <a:r>
                        <a:rPr lang="de-DE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de-DE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</a:t>
                      </a:r>
                      <a:endParaRPr lang="de-DE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Gain</a:t>
                      </a:r>
                      <a:r>
                        <a:rPr lang="de-DE" sz="2000" b="0" i="0" kern="120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(dB)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b="0" i="0" kern="120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PM (◦)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b="0" i="0" kern="120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GBW (MHz)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b="0" i="0" kern="120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IRN (V /√Hz)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838298"/>
                  </a:ext>
                </a:extLst>
              </a:tr>
              <a:tr h="73853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Common-Source </a:t>
                      </a:r>
                      <a:r>
                        <a:rPr lang="de-DE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25.36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108.147n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388871"/>
                  </a:ext>
                </a:extLst>
              </a:tr>
              <a:tr h="949549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Common-Source </a:t>
                      </a:r>
                      <a:r>
                        <a:rPr lang="de-DE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Cascode</a:t>
                      </a:r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26.8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25.33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87.233n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07521"/>
                  </a:ext>
                </a:extLst>
              </a:tr>
              <a:tr h="73853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Common-Gate </a:t>
                      </a:r>
                      <a:r>
                        <a:rPr lang="de-DE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3.58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92.12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25.22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113.2364n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46518"/>
                  </a:ext>
                </a:extLst>
              </a:tr>
              <a:tr h="73853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Common-Drain </a:t>
                      </a:r>
                      <a:r>
                        <a:rPr lang="de-DE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kumimoji="0" lang="de-DE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kumimoji="0" lang="de-DE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1.30629</a:t>
                      </a:r>
                      <a:r>
                        <a:rPr lang="el-GR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56110"/>
                  </a:ext>
                </a:extLst>
              </a:tr>
              <a:tr h="73853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Common-</a:t>
                      </a:r>
                      <a:r>
                        <a:rPr lang="de-DE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Bulk</a:t>
                      </a:r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R=920K</a:t>
                      </a:r>
                      <a:r>
                        <a:rPr kumimoji="0" lang="el-G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Ω</a:t>
                      </a:r>
                      <a:endParaRPr kumimoji="0" lang="de-DE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kumimoji="0" lang="de-DE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kumimoji="0" lang="de-DE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603.805n</a:t>
                      </a:r>
                      <a:endParaRPr lang="de-DE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1669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78726" y="7909597"/>
            <a:ext cx="818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designed basic single stage amplifiers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9664" y="8986631"/>
            <a:ext cx="10062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onsiderations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minimum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open-loop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</a:t>
            </a:r>
            <a:endParaRPr lang="de-DE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GBW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Tuning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transistors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operate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344" y="1823844"/>
            <a:ext cx="6018538" cy="49332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551" y="1985753"/>
            <a:ext cx="4274470" cy="4054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504" y="6857999"/>
            <a:ext cx="6124381" cy="44751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177865" y="6496008"/>
            <a:ext cx="418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Common-source amplifier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97346" y="6502972"/>
            <a:ext cx="419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Common-drain amplifier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17198" y="11333152"/>
            <a:ext cx="3696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Common-gate amplifier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207043" y="11333151"/>
            <a:ext cx="3767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Common-bulk amplifier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883" y="7227702"/>
            <a:ext cx="3979821" cy="378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2-Stage, Differential </a:t>
            </a:r>
            <a:r>
              <a:rPr lang="de-DE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Amplifiers</a:t>
            </a:r>
            <a:endParaRPr lang="de-DE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FA33DF-013A-4814-8F0B-5643C959FBD2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9679238"/>
                  </p:ext>
                </p:extLst>
              </p:nvPr>
            </p:nvGraphicFramePr>
            <p:xfrm>
              <a:off x="2137061" y="1518105"/>
              <a:ext cx="19544768" cy="1011274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443096">
                      <a:extLst>
                        <a:ext uri="{9D8B030D-6E8A-4147-A177-3AD203B41FA5}">
                          <a16:colId xmlns:a16="http://schemas.microsoft.com/office/drawing/2014/main" val="4182596672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4071797798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3878414460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2908593265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1301262696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3365463606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2151020513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761343304"/>
                        </a:ext>
                      </a:extLst>
                    </a:gridCol>
                  </a:tblGrid>
                  <a:tr h="406491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Amplifiers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Folded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Folded NMOS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-Stage NMOS 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-Stage PMOS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Diff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Diff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Bulk</a:t>
                          </a:r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de-DE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Driven</a:t>
                          </a:r>
                          <a:r>
                            <a:rPr lang="de-DE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1547053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Technology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5119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DD 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(V)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de-DE" sz="24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311077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kern="1200" baseline="0" dirty="0" err="1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kern="1200" baseline="-25000" dirty="0" err="1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Load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(pF)</a:t>
                          </a:r>
                          <a:endParaRPr lang="de-DE" sz="24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875814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Gain (dB)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50.77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50.42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51.78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50.18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50.17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40.22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12518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GBW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(MHz)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70.91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70.55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70.15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70.34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70.99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70.12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71.1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159102"/>
                      </a:ext>
                    </a:extLst>
                  </a:tr>
                  <a:tr h="411215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Ibias</a:t>
                          </a:r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µA)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1064463"/>
                      </a:ext>
                    </a:extLst>
                  </a:tr>
                  <a:tr h="411215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Voffset</a:t>
                          </a:r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(V)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986.4</a:t>
                          </a: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662.3</a:t>
                          </a:r>
                          <a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17.33m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-21.75m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-683.2</a:t>
                          </a:r>
                          <a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-47.64</a:t>
                          </a:r>
                          <a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-6.274m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0206247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PM 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⁰</m:t>
                              </m:r>
                              <m:r>
                                <a:rPr lang="en-US" sz="24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69.58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50.79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60.05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74.49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72.74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6597751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CMRR (dB)</a:t>
                          </a:r>
                          <a:endParaRPr lang="de-DE" sz="2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114.7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99.48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33.02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33.59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71.78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91.21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46.06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0471870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PSRR (dB)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-67.01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-73.40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-27.91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-49.77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-50.95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-97.34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-43.92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035894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ICMR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(V)</a:t>
                          </a:r>
                          <a:endParaRPr lang="de-DE" sz="2400" kern="1200" dirty="0" smtClean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2.11989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081628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ICMR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(V)</a:t>
                          </a:r>
                          <a:endParaRPr lang="de-DE" sz="2400" kern="1200" dirty="0" smtClean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560m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768m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320m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826.468m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303m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221.7m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363.7m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204350"/>
                      </a:ext>
                    </a:extLst>
                  </a:tr>
                  <a:tr h="411215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IRN </a:t>
                          </a:r>
                          <a:r>
                            <a:rPr kumimoji="0" lang="de-DE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kumimoji="0" lang="de-DE" sz="2800" b="0" i="0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nV</a:t>
                          </a:r>
                          <a:r>
                            <a:rPr kumimoji="0" lang="de-DE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/√Hz)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27.96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36.38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90.95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16.13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20.04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23.45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0169239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 (W)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3.05m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3.89m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4.3m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3.01m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0.57m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0.72m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2.22m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3104426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Slew Rate +(V/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µs)</a:t>
                          </a:r>
                          <a:endParaRPr lang="de-DE" sz="2400" kern="1200" dirty="0" smtClean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113.8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194.2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273.1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253.4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90.82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68.71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1.639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2286772"/>
                      </a:ext>
                    </a:extLst>
                  </a:tr>
                  <a:tr h="38836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Slew Rate -(V/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µs)</a:t>
                          </a:r>
                          <a:endParaRPr lang="de-DE" sz="2400" kern="1200" dirty="0" smtClean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162.8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132.8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198.2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514.6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69.09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102.5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171.5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9806245"/>
                      </a:ext>
                    </a:extLst>
                  </a:tr>
                  <a:tr h="421891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Settling time+ (ns)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26.04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12.94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7.511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41.03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29.29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66.85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305.5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6291798"/>
                      </a:ext>
                    </a:extLst>
                  </a:tr>
                  <a:tr h="60298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Settling time- (ns)</a:t>
                          </a:r>
                          <a:endParaRPr lang="de-DE" sz="2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15.92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25.77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12.66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5.592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66.05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22.54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2.50</a:t>
                          </a:r>
                          <a:r>
                            <a:rPr lang="de-DE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de-DE" sz="2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41941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9679238"/>
                  </p:ext>
                </p:extLst>
              </p:nvPr>
            </p:nvGraphicFramePr>
            <p:xfrm>
              <a:off x="2137061" y="1518105"/>
              <a:ext cx="19544768" cy="1011274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443096">
                      <a:extLst>
                        <a:ext uri="{9D8B030D-6E8A-4147-A177-3AD203B41FA5}">
                          <a16:colId xmlns:a16="http://schemas.microsoft.com/office/drawing/2014/main" val="4182596672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4071797798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3878414460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2908593265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1301262696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3365463606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2151020513"/>
                        </a:ext>
                      </a:extLst>
                    </a:gridCol>
                    <a:gridCol w="2443096">
                      <a:extLst>
                        <a:ext uri="{9D8B030D-6E8A-4147-A177-3AD203B41FA5}">
                          <a16:colId xmlns:a16="http://schemas.microsoft.com/office/drawing/2014/main" val="761343304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Amplifiers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Folded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Folded NMOS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-Stage NMOS 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-Stage PMOS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Diff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Diff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Bulk</a:t>
                          </a:r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de-DE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Driven</a:t>
                          </a:r>
                          <a:r>
                            <a:rPr lang="de-DE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1547053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Technology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180nm CMOS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5119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DD 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(V)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de-DE" sz="24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3.3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311077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kern="1200" baseline="0" dirty="0" err="1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kern="1200" baseline="-25000" dirty="0" err="1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Load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(pF)</a:t>
                          </a:r>
                          <a:endParaRPr lang="de-DE" sz="24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6875814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Gain (dB)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50.77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50.42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51.78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50.18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50.17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40.22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12518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GBW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(MHz)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70.91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70.55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70.15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70.34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70.99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70.12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71.1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159102"/>
                      </a:ext>
                    </a:extLst>
                  </a:tr>
                  <a:tr h="51816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Ibias</a:t>
                          </a:r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µA)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1064463"/>
                      </a:ext>
                    </a:extLst>
                  </a:tr>
                  <a:tr h="51816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Voffset</a:t>
                          </a:r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(V)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986.4</a:t>
                          </a:r>
                          <a:r>
                            <a:rPr kumimoji="0" lang="en-US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662.3</a:t>
                          </a:r>
                          <a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17.33m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-21.75m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-683.2</a:t>
                          </a:r>
                          <a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-47.64</a:t>
                          </a:r>
                          <a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-6.274m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020624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9" t="-917333" r="-700748" b="-120933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69.58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50.79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60.05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74.49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72.74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6597751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CMRR (dB)</a:t>
                          </a:r>
                          <a:endParaRPr lang="de-DE" sz="2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114.7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99.48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33.02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33.59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71.78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91.21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46.06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0471870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PSRR (dB)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-67.01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-73.40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-27.91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-49.77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-50.95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-97.34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-43.92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035894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ICMR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(V)</a:t>
                          </a:r>
                          <a:endParaRPr lang="de-DE" sz="2400" kern="1200" dirty="0" smtClean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2.11989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081628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ICMR</a:t>
                          </a:r>
                          <a:r>
                            <a:rPr lang="en-US" sz="2400" kern="1200" baseline="-250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(V)</a:t>
                          </a:r>
                          <a:endParaRPr lang="de-DE" sz="2400" kern="1200" dirty="0" smtClean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560m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768m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320m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826.468m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303m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221.7m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363.7m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204350"/>
                      </a:ext>
                    </a:extLst>
                  </a:tr>
                  <a:tr h="51816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IRN </a:t>
                          </a:r>
                          <a:r>
                            <a:rPr kumimoji="0" lang="de-DE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kumimoji="0" lang="de-DE" sz="2800" b="0" i="0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nV</a:t>
                          </a:r>
                          <a:r>
                            <a:rPr kumimoji="0" lang="de-DE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/√Hz)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27.96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36.38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90.95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16.13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20.04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23.45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0169239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 (W)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3.05m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3.89m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4.3m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3.01m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0.57m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0.72m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2.22m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3104426"/>
                      </a:ext>
                    </a:extLst>
                  </a:tr>
                  <a:tr h="82296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Slew Rate +(V/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µs)</a:t>
                          </a:r>
                          <a:endParaRPr lang="de-DE" sz="2400" kern="1200" dirty="0" smtClean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113.8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194.2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273.1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253.4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90.82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68.71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1.639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2286772"/>
                      </a:ext>
                    </a:extLst>
                  </a:tr>
                  <a:tr h="45720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Slew Rate -(V/</a:t>
                          </a: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µs)</a:t>
                          </a:r>
                          <a:endParaRPr lang="de-DE" sz="2400" kern="1200" dirty="0" smtClean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162.8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132.8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198.2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514.6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69.09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102.5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171.5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9806245"/>
                      </a:ext>
                    </a:extLst>
                  </a:tr>
                  <a:tr h="822960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Settling time+ (ns)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26.04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12.94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7.511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41.03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29.29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66.85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305.5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6291798"/>
                      </a:ext>
                    </a:extLst>
                  </a:tr>
                  <a:tr h="602989"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Settling time- (ns)</a:t>
                          </a:r>
                          <a:endParaRPr lang="de-DE" sz="2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15.92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25.77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12.66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5.592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66.05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22.54</a:t>
                          </a:r>
                          <a:endParaRPr lang="de-DE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914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1828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2743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36576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45720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54864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64008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7315200" algn="l" defTabSz="1828800" rtl="0" eaLnBrk="1" latinLnBrk="0" hangingPunct="1">
                            <a:defRPr sz="36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de-DE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2.50</a:t>
                          </a:r>
                          <a:r>
                            <a:rPr lang="de-DE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de-DE" sz="2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41941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/>
          <p:cNvSpPr txBox="1"/>
          <p:nvPr/>
        </p:nvSpPr>
        <p:spPr>
          <a:xfrm>
            <a:off x="9214163" y="11804297"/>
            <a:ext cx="6248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3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Folded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Amplifier with PMOS Input Stage</a:t>
            </a:r>
            <a:endParaRPr lang="de-D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FA33DF-013A-4814-8F0B-5643C959FBD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05" y="1689457"/>
            <a:ext cx="10767529" cy="71731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88372" y="8855704"/>
            <a:ext cx="8170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L="742950" lvl="1" indent="-285750" defTabSz="9144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voltage swings around ground</a:t>
            </a:r>
          </a:p>
          <a:p>
            <a:pPr marL="742950" lvl="1" indent="-285750" defTabSz="9144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Offers self-compensation</a:t>
            </a:r>
          </a:p>
          <a:p>
            <a:pPr marL="742950" lvl="1" indent="-285750" defTabSz="9144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similar to that of a 2-stage op-amp</a:t>
            </a:r>
          </a:p>
          <a:p>
            <a:pPr marL="285750" indent="-285750" defTabSz="9144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 and R2 provide self-biasing for the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stages</a:t>
            </a:r>
          </a:p>
          <a:p>
            <a:pPr marL="285750" indent="-285750" defTabSz="914400">
              <a:buFont typeface="Wingdings" panose="05000000000000000000" pitchFamily="2" charset="2"/>
              <a:buChar char="Ø"/>
            </a:pPr>
            <a:r>
              <a:rPr lang="de-DE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𝑆𝑙𝑒𝑤 𝑟𝑎𝑡𝑒=  𝐼_16/𝐶</a:t>
            </a:r>
            <a:r>
              <a:rPr lang="de-DE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de-DE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de-DE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>
              <a:buFont typeface="Wingdings" panose="05000000000000000000" pitchFamily="2" charset="2"/>
              <a:buChar char="Ø"/>
            </a:pPr>
            <a:r>
              <a:rPr lang="de-DE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𝐺𝐵𝑊=  𝑔_(𝑚,0)/𝐶_𝐿 </a:t>
            </a:r>
            <a:endParaRPr lang="de-DE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de-DE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70605"/>
              </p:ext>
            </p:extLst>
          </p:nvPr>
        </p:nvGraphicFramePr>
        <p:xfrm>
          <a:off x="14468620" y="2144988"/>
          <a:ext cx="6298810" cy="4114800"/>
        </p:xfrm>
        <a:graphic>
          <a:graphicData uri="http://schemas.openxmlformats.org/drawingml/2006/table">
            <a:tbl>
              <a:tblPr firstRow="1" bandRow="1"/>
              <a:tblGrid>
                <a:gridCol w="2243666">
                  <a:extLst>
                    <a:ext uri="{9D8B030D-6E8A-4147-A177-3AD203B41FA5}">
                      <a16:colId xmlns:a16="http://schemas.microsoft.com/office/drawing/2014/main" val="2804422819"/>
                    </a:ext>
                  </a:extLst>
                </a:gridCol>
                <a:gridCol w="2007987">
                  <a:extLst>
                    <a:ext uri="{9D8B030D-6E8A-4147-A177-3AD203B41FA5}">
                      <a16:colId xmlns:a16="http://schemas.microsoft.com/office/drawing/2014/main" val="3285289169"/>
                    </a:ext>
                  </a:extLst>
                </a:gridCol>
                <a:gridCol w="2047157">
                  <a:extLst>
                    <a:ext uri="{9D8B030D-6E8A-4147-A177-3AD203B41FA5}">
                      <a16:colId xmlns:a16="http://schemas.microsoft.com/office/drawing/2014/main" val="3378738493"/>
                    </a:ext>
                  </a:extLst>
                </a:gridCol>
              </a:tblGrid>
              <a:tr h="29739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Transistors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Width(W)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Length(L)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19173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M0,M5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53µm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1µm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07948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M15,M16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33.85µm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1µm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501815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42.31µm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039277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M13,M11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86540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M14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454156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1.04µm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520681"/>
                  </a:ext>
                </a:extLst>
              </a:tr>
              <a:tr h="443046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M10,M6,M7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94371"/>
                  </a:ext>
                </a:extLst>
              </a:tr>
              <a:tr h="443046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M18,M8,M9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99442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6211861" y="6390375"/>
            <a:ext cx="331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4: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 Sizes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705830"/>
              </p:ext>
            </p:extLst>
          </p:nvPr>
        </p:nvGraphicFramePr>
        <p:xfrm>
          <a:off x="15725546" y="7470168"/>
          <a:ext cx="3784958" cy="2286000"/>
        </p:xfrm>
        <a:graphic>
          <a:graphicData uri="http://schemas.openxmlformats.org/drawingml/2006/table">
            <a:tbl>
              <a:tblPr firstRow="1" bandRow="1"/>
              <a:tblGrid>
                <a:gridCol w="1892479">
                  <a:extLst>
                    <a:ext uri="{9D8B030D-6E8A-4147-A177-3AD203B41FA5}">
                      <a16:colId xmlns:a16="http://schemas.microsoft.com/office/drawing/2014/main" val="600383404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742554612"/>
                    </a:ext>
                  </a:extLst>
                </a:gridCol>
              </a:tblGrid>
              <a:tr h="233253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62222"/>
                  </a:ext>
                </a:extLst>
              </a:tr>
              <a:tr h="233253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Ibias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µA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812925"/>
                  </a:ext>
                </a:extLst>
              </a:tr>
              <a:tr h="233253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1.5V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833389"/>
                  </a:ext>
                </a:extLst>
              </a:tr>
              <a:tr h="233253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2.8k</a:t>
                      </a:r>
                      <a:r>
                        <a:rPr lang="el-G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Ω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293605"/>
                  </a:ext>
                </a:extLst>
              </a:tr>
              <a:tr h="29519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3.2k</a:t>
                      </a:r>
                      <a:r>
                        <a:rPr lang="el-G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Ω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5797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6211861" y="9886755"/>
            <a:ext cx="294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5: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Values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12387262" y="6400800"/>
            <a:ext cx="6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i="1" dirty="0"/>
          </a:p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Lateral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-Input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en-US" sz="40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AA6F927-413B-443D-B3C2-4ED204737E4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157600" y="5587485"/>
            <a:ext cx="2607833" cy="192131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5817338" y="5211406"/>
            <a:ext cx="1753684" cy="31006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5787184" y="2025334"/>
            <a:ext cx="1753684" cy="31006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7729178" y="3567889"/>
            <a:ext cx="2361119" cy="86694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1176038" y="3670510"/>
            <a:ext cx="2605736" cy="190494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3938185" y="5211407"/>
            <a:ext cx="1753684" cy="31006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4009850" y="2082691"/>
            <a:ext cx="1753684" cy="31006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7734066" y="2700946"/>
            <a:ext cx="2361119" cy="86694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3540" y="1746839"/>
            <a:ext cx="10347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Lateral P-N-P Bipolar </a:t>
            </a:r>
            <a:r>
              <a:rPr lang="de-DE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Junction</a:t>
            </a:r>
            <a:r>
              <a:rPr lang="de-DE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Transistor (BJT)</a:t>
            </a:r>
          </a:p>
          <a:p>
            <a:pPr marL="800100" lvl="1" indent="-342900" defTabSz="914400">
              <a:buFont typeface="Wingdings" panose="05000000000000000000" pitchFamily="2" charset="2"/>
              <a:buChar char="Ø"/>
            </a:pP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bulk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terminal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PMOS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subthreshold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buFont typeface="Wingdings" panose="05000000000000000000" pitchFamily="2" charset="2"/>
              <a:buChar char="Ø"/>
            </a:pP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Transconductance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lateral BJT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rather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PMOS input-stage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differential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[57].</a:t>
            </a:r>
          </a:p>
          <a:p>
            <a:pPr marL="800100" lvl="1" indent="-342900" defTabSz="914400">
              <a:buFont typeface="Wingdings" panose="05000000000000000000" pitchFamily="2" charset="2"/>
              <a:buChar char="Ø"/>
            </a:pP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flicker</a:t>
            </a:r>
            <a:r>
              <a:rPr lang="de-DE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de-DE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[57].</a:t>
            </a:r>
          </a:p>
        </p:txBody>
      </p:sp>
      <p:pic>
        <p:nvPicPr>
          <p:cNvPr id="2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76" y="4049873"/>
            <a:ext cx="10456700" cy="698190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61516" y="11261898"/>
            <a:ext cx="720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9: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lateral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-input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op-amp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150965"/>
              </p:ext>
            </p:extLst>
          </p:nvPr>
        </p:nvGraphicFramePr>
        <p:xfrm>
          <a:off x="13649864" y="2856974"/>
          <a:ext cx="8062939" cy="4023360"/>
        </p:xfrm>
        <a:graphic>
          <a:graphicData uri="http://schemas.openxmlformats.org/drawingml/2006/table">
            <a:tbl>
              <a:tblPr firstRow="1" bandRow="1"/>
              <a:tblGrid>
                <a:gridCol w="2016481">
                  <a:extLst>
                    <a:ext uri="{9D8B030D-6E8A-4147-A177-3AD203B41FA5}">
                      <a16:colId xmlns:a16="http://schemas.microsoft.com/office/drawing/2014/main" val="2804422819"/>
                    </a:ext>
                  </a:extLst>
                </a:gridCol>
                <a:gridCol w="2090990">
                  <a:extLst>
                    <a:ext uri="{9D8B030D-6E8A-4147-A177-3AD203B41FA5}">
                      <a16:colId xmlns:a16="http://schemas.microsoft.com/office/drawing/2014/main" val="3285289169"/>
                    </a:ext>
                  </a:extLst>
                </a:gridCol>
                <a:gridCol w="1977734">
                  <a:extLst>
                    <a:ext uri="{9D8B030D-6E8A-4147-A177-3AD203B41FA5}">
                      <a16:colId xmlns:a16="http://schemas.microsoft.com/office/drawing/2014/main" val="3378738493"/>
                    </a:ext>
                  </a:extLst>
                </a:gridCol>
                <a:gridCol w="1977734">
                  <a:extLst>
                    <a:ext uri="{9D8B030D-6E8A-4147-A177-3AD203B41FA5}">
                      <a16:colId xmlns:a16="http://schemas.microsoft.com/office/drawing/2014/main" val="1520026205"/>
                    </a:ext>
                  </a:extLst>
                </a:gridCol>
              </a:tblGrid>
              <a:tr h="29739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Transistors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Width(W)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Length(L)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Operating-Region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19173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M0,M5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200µm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350nm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Sub-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07948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M15,M16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33µm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1µm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Saturation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501815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44µm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Saturation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039277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M13,M11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Saturation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86540"/>
                  </a:ext>
                </a:extLst>
              </a:tr>
              <a:tr h="27265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M14,M12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Saturation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454156"/>
                  </a:ext>
                </a:extLst>
              </a:tr>
              <a:tr h="443046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M10,M6,M7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Saturation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94371"/>
                  </a:ext>
                </a:extLst>
              </a:tr>
              <a:tr h="443046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M18,M8,M9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30µm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1µm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Saturation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99442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6232937" y="7030026"/>
            <a:ext cx="3268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6: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 Sizes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408864"/>
              </p:ext>
            </p:extLst>
          </p:nvPr>
        </p:nvGraphicFramePr>
        <p:xfrm>
          <a:off x="15635060" y="7729520"/>
          <a:ext cx="3866278" cy="1828800"/>
        </p:xfrm>
        <a:graphic>
          <a:graphicData uri="http://schemas.openxmlformats.org/drawingml/2006/table">
            <a:tbl>
              <a:tblPr firstRow="1" bandRow="1"/>
              <a:tblGrid>
                <a:gridCol w="1933139">
                  <a:extLst>
                    <a:ext uri="{9D8B030D-6E8A-4147-A177-3AD203B41FA5}">
                      <a16:colId xmlns:a16="http://schemas.microsoft.com/office/drawing/2014/main" val="600383404"/>
                    </a:ext>
                  </a:extLst>
                </a:gridCol>
                <a:gridCol w="1933139">
                  <a:extLst>
                    <a:ext uri="{9D8B030D-6E8A-4147-A177-3AD203B41FA5}">
                      <a16:colId xmlns:a16="http://schemas.microsoft.com/office/drawing/2014/main" val="742554612"/>
                    </a:ext>
                  </a:extLst>
                </a:gridCol>
              </a:tblGrid>
              <a:tr h="233253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62222"/>
                  </a:ext>
                </a:extLst>
              </a:tr>
              <a:tr h="233253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Ibias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µA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812925"/>
                  </a:ext>
                </a:extLst>
              </a:tr>
              <a:tr h="233253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2.8k</a:t>
                      </a:r>
                      <a:r>
                        <a:rPr lang="el-G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Ω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293605"/>
                  </a:ext>
                </a:extLst>
              </a:tr>
              <a:tr h="29519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3.2k</a:t>
                      </a:r>
                      <a:r>
                        <a:rPr lang="el-G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Ω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157976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6232937" y="9657649"/>
            <a:ext cx="2959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7: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Values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8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FA33DF-013A-4814-8F0B-5643C959FBD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0" y="1921081"/>
            <a:ext cx="9143964" cy="55421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45711" y="2849550"/>
            <a:ext cx="2077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10: 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Input-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referred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different </a:t>
            </a:r>
            <a:r>
              <a:rPr lang="de-D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frequencies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3116"/>
              </p:ext>
            </p:extLst>
          </p:nvPr>
        </p:nvGraphicFramePr>
        <p:xfrm>
          <a:off x="4654814" y="7910282"/>
          <a:ext cx="4207832" cy="3474720"/>
        </p:xfrm>
        <a:graphic>
          <a:graphicData uri="http://schemas.openxmlformats.org/drawingml/2006/table">
            <a:tbl>
              <a:tblPr firstRow="1" bandRow="1"/>
              <a:tblGrid>
                <a:gridCol w="2103916">
                  <a:extLst>
                    <a:ext uri="{9D8B030D-6E8A-4147-A177-3AD203B41FA5}">
                      <a16:colId xmlns:a16="http://schemas.microsoft.com/office/drawing/2014/main" val="601814995"/>
                    </a:ext>
                  </a:extLst>
                </a:gridCol>
                <a:gridCol w="2103916">
                  <a:extLst>
                    <a:ext uri="{9D8B030D-6E8A-4147-A177-3AD203B41FA5}">
                      <a16:colId xmlns:a16="http://schemas.microsoft.com/office/drawing/2014/main" val="2527226511"/>
                    </a:ext>
                  </a:extLst>
                </a:gridCol>
              </a:tblGrid>
              <a:tr h="429822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Input-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Referred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Noise (V /√Hz)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510196"/>
                  </a:ext>
                </a:extLst>
              </a:tr>
              <a:tr h="26664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2.427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µ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158641"/>
                  </a:ext>
                </a:extLst>
              </a:tr>
              <a:tr h="38092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759.991n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52507"/>
                  </a:ext>
                </a:extLst>
              </a:tr>
              <a:tr h="26664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1kHz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238.51n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195072"/>
                  </a:ext>
                </a:extLst>
              </a:tr>
              <a:tr h="26664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100KHz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24.504n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70429"/>
                  </a:ext>
                </a:extLst>
              </a:tr>
              <a:tr h="266648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500KHz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12.469n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897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00017" y="9170588"/>
            <a:ext cx="2018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8: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Input-referred noise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frequencies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itel 3"/>
          <p:cNvSpPr>
            <a:spLocks noGrp="1"/>
          </p:cNvSpPr>
          <p:nvPr>
            <p:ph type="title"/>
          </p:nvPr>
        </p:nvSpPr>
        <p:spPr>
          <a:xfrm>
            <a:off x="5050437" y="33556"/>
            <a:ext cx="14110017" cy="1249960"/>
          </a:xfrm>
        </p:spPr>
        <p:txBody>
          <a:bodyPr/>
          <a:lstStyle/>
          <a:p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Lateral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-Input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Folded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de-D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en-US" sz="4000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763437"/>
              </p:ext>
            </p:extLst>
          </p:nvPr>
        </p:nvGraphicFramePr>
        <p:xfrm>
          <a:off x="13361378" y="1921081"/>
          <a:ext cx="8566638" cy="9078151"/>
        </p:xfrm>
        <a:graphic>
          <a:graphicData uri="http://schemas.openxmlformats.org/drawingml/2006/table">
            <a:tbl>
              <a:tblPr firstRow="1" bandRow="1"/>
              <a:tblGrid>
                <a:gridCol w="2855546">
                  <a:extLst>
                    <a:ext uri="{9D8B030D-6E8A-4147-A177-3AD203B41FA5}">
                      <a16:colId xmlns:a16="http://schemas.microsoft.com/office/drawing/2014/main" val="50769150"/>
                    </a:ext>
                  </a:extLst>
                </a:gridCol>
                <a:gridCol w="2855546">
                  <a:extLst>
                    <a:ext uri="{9D8B030D-6E8A-4147-A177-3AD203B41FA5}">
                      <a16:colId xmlns:a16="http://schemas.microsoft.com/office/drawing/2014/main" val="2755556983"/>
                    </a:ext>
                  </a:extLst>
                </a:gridCol>
                <a:gridCol w="2855546">
                  <a:extLst>
                    <a:ext uri="{9D8B030D-6E8A-4147-A177-3AD203B41FA5}">
                      <a16:colId xmlns:a16="http://schemas.microsoft.com/office/drawing/2014/main" val="445427996"/>
                    </a:ext>
                  </a:extLst>
                </a:gridCol>
              </a:tblGrid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Folded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Cascode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Ordinary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PMOS Input Stage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Lateral BJT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 Stage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616151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180nm CMOS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180nm CMOS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3363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VDD(V)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01477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de-DE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 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pF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572829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Gain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(dB)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50.77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57.79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734532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GBW (MHz)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70.91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96.38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77751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Ibias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84525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Voffset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(V)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986.4</a:t>
                      </a:r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-359.1</a:t>
                      </a:r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510690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Margin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(◦)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633789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CMRR (dB)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114.7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817666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PSRR (dB)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-67.01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-78.82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29318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ICMR+ (V)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2.56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773675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ICMR- (V)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320m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48353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IRN (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/√Hz)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27.96@500KHz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12.47@500KHz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35797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</a:t>
                      </a: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Consumption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3.05mW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1.89mW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156849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Slew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Rate+ (V /</a:t>
                      </a:r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113.8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62.61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61888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Slew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Rate-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 /</a:t>
                      </a:r>
                      <a:r>
                        <a:rPr lang="el-G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162.8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73.02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341954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Settling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Time+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26.04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38.43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0679"/>
                  </a:ext>
                </a:extLst>
              </a:tr>
              <a:tr h="264695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Settling</a:t>
                      </a:r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Time-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de-DE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lang="de-DE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de-DE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15.92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3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76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20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64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4008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5200" algn="l" defTabSz="1828800" rtl="0" eaLnBrk="1" latinLnBrk="0" hangingPunct="1">
                        <a:defRPr sz="36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31.18</a:t>
                      </a:r>
                      <a:endParaRPr lang="de-D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7633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4771077" y="11267465"/>
            <a:ext cx="6435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9: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 of the folded-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amplifier with ordinary PMOS input stage and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lateral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input stage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6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ack Minimal 1">
      <a:dk1>
        <a:srgbClr val="000000"/>
      </a:dk1>
      <a:lt1>
        <a:srgbClr val="FFFFFF"/>
      </a:lt1>
      <a:dk2>
        <a:srgbClr val="000000"/>
      </a:dk2>
      <a:lt2>
        <a:srgbClr val="F6F7FA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B0B1B3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ack Minimal 1">
      <a:dk1>
        <a:srgbClr val="000000"/>
      </a:dk1>
      <a:lt1>
        <a:srgbClr val="FFFFFF"/>
      </a:lt1>
      <a:dk2>
        <a:srgbClr val="000000"/>
      </a:dk2>
      <a:lt2>
        <a:srgbClr val="F6F7FA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B0B1B3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4253</Words>
  <Application>Microsoft Office PowerPoint</Application>
  <PresentationFormat>Custom</PresentationFormat>
  <Paragraphs>857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LMMathItalic10-Regular</vt:lpstr>
      <vt:lpstr>LMMathItalic7-Regular</vt:lpstr>
      <vt:lpstr>LMMono10-Regular</vt:lpstr>
      <vt:lpstr>LMRoman10-Bold</vt:lpstr>
      <vt:lpstr>LMRoman10-Italic</vt:lpstr>
      <vt:lpstr>LMRoman10-Regular</vt:lpstr>
      <vt:lpstr>LMRomanCaps10-Regular</vt:lpstr>
      <vt:lpstr>Montserrat Light</vt:lpstr>
      <vt:lpstr>Montserrat Semi</vt:lpstr>
      <vt:lpstr>Raleway</vt:lpstr>
      <vt:lpstr>Symbol</vt:lpstr>
      <vt:lpstr>Times New Roman</vt:lpstr>
      <vt:lpstr>Wingdings</vt:lpstr>
      <vt:lpstr>Office Theme</vt:lpstr>
      <vt:lpstr>1_Office Theme</vt:lpstr>
      <vt:lpstr>PowerPoint Presentation</vt:lpstr>
      <vt:lpstr>Topics Covered</vt:lpstr>
      <vt:lpstr>Magneto-Electric Sensor and Amplifier Design Specifications</vt:lpstr>
      <vt:lpstr>Electrical Noise</vt:lpstr>
      <vt:lpstr>Basic Single-Stage Amplifiers </vt:lpstr>
      <vt:lpstr>2-Stage, Differential and Folded Cascode Amplifiers</vt:lpstr>
      <vt:lpstr>Folded Cascode Amplifier with PMOS Input Stage</vt:lpstr>
      <vt:lpstr>Lateral Bjt-Input Folded Cascode Amplifier</vt:lpstr>
      <vt:lpstr>Lateral Bjt-Input Folded Cascode Amplifier</vt:lpstr>
      <vt:lpstr>Lateral Bjt-Input Folded Cascode Amplifier</vt:lpstr>
      <vt:lpstr>Lateral Bjt-Input Folded Cascode Amplifier</vt:lpstr>
      <vt:lpstr>Lateral Bjt-Input Folded Cascode Amplifier</vt:lpstr>
      <vt:lpstr>Lateral Bjt-Input Folded Cascode Amplifier</vt:lpstr>
      <vt:lpstr>Comparison with Literature</vt:lpstr>
      <vt:lpstr>Possible Improvements</vt:lpstr>
      <vt:lpstr>PowerPoint Presentation</vt:lpstr>
      <vt:lpstr>References </vt:lpstr>
      <vt:lpstr>References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 K Akif Alvi Arnab</cp:lastModifiedBy>
  <cp:revision>415</cp:revision>
  <dcterms:created xsi:type="dcterms:W3CDTF">2016-03-02T16:16:57Z</dcterms:created>
  <dcterms:modified xsi:type="dcterms:W3CDTF">2023-07-19T07:38:22Z</dcterms:modified>
</cp:coreProperties>
</file>